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7"/>
  </p:notesMasterIdLst>
  <p:sldIdLst>
    <p:sldId id="256" r:id="rId2"/>
    <p:sldId id="261" r:id="rId3"/>
    <p:sldId id="262" r:id="rId4"/>
    <p:sldId id="257" r:id="rId5"/>
    <p:sldId id="258" r:id="rId6"/>
    <p:sldId id="265" r:id="rId7"/>
    <p:sldId id="264" r:id="rId8"/>
    <p:sldId id="276" r:id="rId9"/>
    <p:sldId id="285" r:id="rId10"/>
    <p:sldId id="267" r:id="rId11"/>
    <p:sldId id="268" r:id="rId12"/>
    <p:sldId id="269" r:id="rId13"/>
    <p:sldId id="270" r:id="rId14"/>
    <p:sldId id="283" r:id="rId15"/>
    <p:sldId id="275" r:id="rId16"/>
    <p:sldId id="271" r:id="rId17"/>
    <p:sldId id="273" r:id="rId18"/>
    <p:sldId id="274" r:id="rId19"/>
    <p:sldId id="277" r:id="rId20"/>
    <p:sldId id="278" r:id="rId21"/>
    <p:sldId id="279" r:id="rId22"/>
    <p:sldId id="280" r:id="rId23"/>
    <p:sldId id="281" r:id="rId24"/>
    <p:sldId id="282"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94660"/>
  </p:normalViewPr>
  <p:slideViewPr>
    <p:cSldViewPr>
      <p:cViewPr>
        <p:scale>
          <a:sx n="95" d="100"/>
          <a:sy n="95" d="100"/>
        </p:scale>
        <p:origin x="-450" y="-2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B6BE4B-79C8-4DE2-AAE1-D81E93698A3C}" type="datetimeFigureOut">
              <a:rPr lang="en-US" smtClean="0"/>
              <a:pPr/>
              <a:t>11/25/2014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D2D42C-7385-41D6-864B-9C425057AD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IDF Diabetes Atlas estimates undiagnosed diabetes using representative population-based studies reporting the proportion of</a:t>
            </a:r>
          </a:p>
          <a:p>
            <a:r>
              <a:rPr lang="en-US" sz="1200" kern="1200" baseline="0" dirty="0" smtClean="0">
                <a:solidFill>
                  <a:schemeClr val="tx1"/>
                </a:solidFill>
                <a:latin typeface="+mn-lt"/>
                <a:ea typeface="+mn-ea"/>
                <a:cs typeface="+mn-cs"/>
              </a:rPr>
              <a:t>previously undiagnosed cases. The findings from these studies are then combined by Region and income group to generate an estimate that is later applied to the prevalence estimates. Full details of the methods and results are available in the</a:t>
            </a:r>
          </a:p>
          <a:p>
            <a:r>
              <a:rPr lang="en-US" sz="1200" kern="1200" baseline="0" dirty="0" smtClean="0">
                <a:solidFill>
                  <a:schemeClr val="tx1"/>
                </a:solidFill>
                <a:latin typeface="+mn-lt"/>
                <a:ea typeface="+mn-ea"/>
                <a:cs typeface="+mn-cs"/>
              </a:rPr>
              <a:t>published paper at www.idf.org/diabetesatlas.</a:t>
            </a:r>
            <a:endParaRPr lang="en-US" dirty="0"/>
          </a:p>
        </p:txBody>
      </p:sp>
      <p:sp>
        <p:nvSpPr>
          <p:cNvPr id="4" name="Slide Number Placeholder 3"/>
          <p:cNvSpPr>
            <a:spLocks noGrp="1"/>
          </p:cNvSpPr>
          <p:nvPr>
            <p:ph type="sldNum" sz="quarter" idx="10"/>
          </p:nvPr>
        </p:nvSpPr>
        <p:spPr/>
        <p:txBody>
          <a:bodyPr/>
          <a:lstStyle/>
          <a:p>
            <a:fld id="{79D2D42C-7385-41D6-864B-9C425057AD68}"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8FC5205-CB28-4F84-9C2A-F94E3E700335}" type="datetimeFigureOut">
              <a:rPr lang="en-US" smtClean="0"/>
              <a:pPr/>
              <a:t>11/25/2014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98E59A9-44E8-4190-8501-8054F836665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FC5205-CB28-4F84-9C2A-F94E3E700335}"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E59A9-44E8-4190-8501-8054F83666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FC5205-CB28-4F84-9C2A-F94E3E700335}" type="datetimeFigureOut">
              <a:rPr lang="en-US" smtClean="0"/>
              <a:pPr/>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E59A9-44E8-4190-8501-8054F83666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8FC5205-CB28-4F84-9C2A-F94E3E700335}" type="datetimeFigureOut">
              <a:rPr lang="en-US" smtClean="0"/>
              <a:pPr/>
              <a:t>11/25/2014</a:t>
            </a:fld>
            <a:endParaRPr lang="en-US"/>
          </a:p>
        </p:txBody>
      </p:sp>
      <p:sp>
        <p:nvSpPr>
          <p:cNvPr id="9" name="Slide Number Placeholder 8"/>
          <p:cNvSpPr>
            <a:spLocks noGrp="1"/>
          </p:cNvSpPr>
          <p:nvPr>
            <p:ph type="sldNum" sz="quarter" idx="15"/>
          </p:nvPr>
        </p:nvSpPr>
        <p:spPr/>
        <p:txBody>
          <a:bodyPr rtlCol="0"/>
          <a:lstStyle/>
          <a:p>
            <a:fld id="{298E59A9-44E8-4190-8501-8054F836665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8FC5205-CB28-4F84-9C2A-F94E3E700335}" type="datetimeFigureOut">
              <a:rPr lang="en-US" smtClean="0"/>
              <a:pPr/>
              <a:t>11/25/2014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98E59A9-44E8-4190-8501-8054F836665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8FC5205-CB28-4F84-9C2A-F94E3E700335}" type="datetimeFigureOut">
              <a:rPr lang="en-US" smtClean="0"/>
              <a:pPr/>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E59A9-44E8-4190-8501-8054F836665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8FC5205-CB28-4F84-9C2A-F94E3E700335}" type="datetimeFigureOut">
              <a:rPr lang="en-US" smtClean="0"/>
              <a:pPr/>
              <a:t>11/25/2014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E59A9-44E8-4190-8501-8054F836665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8FC5205-CB28-4F84-9C2A-F94E3E700335}" type="datetimeFigureOut">
              <a:rPr lang="en-US" smtClean="0"/>
              <a:pPr/>
              <a:t>11/25/2014</a:t>
            </a:fld>
            <a:endParaRPr lang="en-US"/>
          </a:p>
        </p:txBody>
      </p:sp>
      <p:sp>
        <p:nvSpPr>
          <p:cNvPr id="7" name="Slide Number Placeholder 6"/>
          <p:cNvSpPr>
            <a:spLocks noGrp="1"/>
          </p:cNvSpPr>
          <p:nvPr>
            <p:ph type="sldNum" sz="quarter" idx="11"/>
          </p:nvPr>
        </p:nvSpPr>
        <p:spPr/>
        <p:txBody>
          <a:bodyPr rtlCol="0"/>
          <a:lstStyle/>
          <a:p>
            <a:fld id="{298E59A9-44E8-4190-8501-8054F836665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FC5205-CB28-4F84-9C2A-F94E3E700335}" type="datetimeFigureOut">
              <a:rPr lang="en-US" smtClean="0"/>
              <a:pPr/>
              <a:t>11/25/2014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E59A9-44E8-4190-8501-8054F83666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8FC5205-CB28-4F84-9C2A-F94E3E700335}" type="datetimeFigureOut">
              <a:rPr lang="en-US" smtClean="0"/>
              <a:pPr/>
              <a:t>11/25/2014</a:t>
            </a:fld>
            <a:endParaRPr lang="en-US"/>
          </a:p>
        </p:txBody>
      </p:sp>
      <p:sp>
        <p:nvSpPr>
          <p:cNvPr id="22" name="Slide Number Placeholder 21"/>
          <p:cNvSpPr>
            <a:spLocks noGrp="1"/>
          </p:cNvSpPr>
          <p:nvPr>
            <p:ph type="sldNum" sz="quarter" idx="15"/>
          </p:nvPr>
        </p:nvSpPr>
        <p:spPr/>
        <p:txBody>
          <a:bodyPr rtlCol="0"/>
          <a:lstStyle/>
          <a:p>
            <a:fld id="{298E59A9-44E8-4190-8501-8054F836665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8FC5205-CB28-4F84-9C2A-F94E3E700335}" type="datetimeFigureOut">
              <a:rPr lang="en-US" smtClean="0"/>
              <a:pPr/>
              <a:t>11/25/2014</a:t>
            </a:fld>
            <a:endParaRPr lang="en-US"/>
          </a:p>
        </p:txBody>
      </p:sp>
      <p:sp>
        <p:nvSpPr>
          <p:cNvPr id="18" name="Slide Number Placeholder 17"/>
          <p:cNvSpPr>
            <a:spLocks noGrp="1"/>
          </p:cNvSpPr>
          <p:nvPr>
            <p:ph type="sldNum" sz="quarter" idx="11"/>
          </p:nvPr>
        </p:nvSpPr>
        <p:spPr/>
        <p:txBody>
          <a:bodyPr rtlCol="0"/>
          <a:lstStyle/>
          <a:p>
            <a:fld id="{298E59A9-44E8-4190-8501-8054F836665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8FC5205-CB28-4F84-9C2A-F94E3E700335}" type="datetimeFigureOut">
              <a:rPr lang="en-US" smtClean="0"/>
              <a:pPr/>
              <a:t>11/25/2014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98E59A9-44E8-4190-8501-8054F83666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667000"/>
            <a:ext cx="7467600" cy="1981200"/>
          </a:xfrm>
        </p:spPr>
        <p:txBody>
          <a:bodyPr>
            <a:normAutofit/>
          </a:bodyPr>
          <a:lstStyle/>
          <a:p>
            <a:pPr algn="ctr"/>
            <a:r>
              <a:rPr lang="ka-GE" sz="2200" dirty="0" smtClean="0">
                <a:solidFill>
                  <a:schemeClr val="tx1"/>
                </a:solidFill>
              </a:rPr>
              <a:t>შაქრიანი დიაბეტის გამოვლენა ასიმპტომურ პაციენტებში </a:t>
            </a:r>
            <a:br>
              <a:rPr lang="ka-GE" sz="2200" dirty="0" smtClean="0">
                <a:solidFill>
                  <a:schemeClr val="tx1"/>
                </a:solidFill>
              </a:rPr>
            </a:br>
            <a:r>
              <a:rPr lang="ka-GE" sz="2200" dirty="0" smtClean="0">
                <a:solidFill>
                  <a:schemeClr val="tx1"/>
                </a:solidFill>
              </a:rPr>
              <a:t>  </a:t>
            </a:r>
            <a:br>
              <a:rPr lang="ka-GE" sz="2200" dirty="0" smtClean="0">
                <a:solidFill>
                  <a:schemeClr val="tx1"/>
                </a:solidFill>
              </a:rPr>
            </a:br>
            <a:r>
              <a:rPr lang="ka-GE" sz="2200" dirty="0" smtClean="0">
                <a:solidFill>
                  <a:schemeClr val="tx1"/>
                </a:solidFill>
              </a:rPr>
              <a:t>   </a:t>
            </a:r>
            <a:r>
              <a:rPr lang="ka-GE" sz="2200" dirty="0" smtClean="0">
                <a:solidFill>
                  <a:schemeClr val="tx1"/>
                </a:solidFill>
              </a:rPr>
              <a:t>ტიპი </a:t>
            </a:r>
            <a:r>
              <a:rPr lang="ka-GE" sz="2200" dirty="0" smtClean="0">
                <a:solidFill>
                  <a:schemeClr val="tx1"/>
                </a:solidFill>
              </a:rPr>
              <a:t>2 </a:t>
            </a:r>
            <a:r>
              <a:rPr lang="ka-GE" sz="2200" dirty="0" smtClean="0">
                <a:solidFill>
                  <a:schemeClr val="tx1"/>
                </a:solidFill>
              </a:rPr>
              <a:t>შაქრიანი </a:t>
            </a:r>
            <a:r>
              <a:rPr lang="ka-GE" sz="2200" dirty="0" smtClean="0">
                <a:solidFill>
                  <a:schemeClr val="tx1"/>
                </a:solidFill>
              </a:rPr>
              <a:t>დიაბეტის </a:t>
            </a:r>
            <a:r>
              <a:rPr lang="ka-GE" sz="2200" dirty="0" smtClean="0">
                <a:solidFill>
                  <a:schemeClr val="tx1"/>
                </a:solidFill>
              </a:rPr>
              <a:t>პრევენცია</a:t>
            </a:r>
            <a:r>
              <a:rPr lang="ka-GE" dirty="0" smtClean="0">
                <a:solidFill>
                  <a:srgbClr val="FF0000"/>
                </a:solidFill>
              </a:rPr>
              <a:t/>
            </a:r>
            <a:br>
              <a:rPr lang="ka-GE" dirty="0" smtClean="0">
                <a:solidFill>
                  <a:srgbClr val="FF0000"/>
                </a:solidFill>
              </a:rPr>
            </a:br>
            <a:endParaRPr lang="en-US" dirty="0">
              <a:solidFill>
                <a:srgbClr val="FF0000"/>
              </a:solidFill>
            </a:endParaRPr>
          </a:p>
        </p:txBody>
      </p:sp>
      <p:sp>
        <p:nvSpPr>
          <p:cNvPr id="3" name="Subtitle 2"/>
          <p:cNvSpPr>
            <a:spLocks noGrp="1"/>
          </p:cNvSpPr>
          <p:nvPr>
            <p:ph type="subTitle" idx="1"/>
          </p:nvPr>
        </p:nvSpPr>
        <p:spPr>
          <a:xfrm>
            <a:off x="1981200" y="5003322"/>
            <a:ext cx="7010400" cy="1371600"/>
          </a:xfrm>
        </p:spPr>
        <p:txBody>
          <a:bodyPr>
            <a:normAutofit lnSpcReduction="10000"/>
          </a:bodyPr>
          <a:lstStyle/>
          <a:p>
            <a:r>
              <a:rPr lang="ka-GE" sz="1400" b="0" i="1" dirty="0" smtClean="0"/>
              <a:t>      </a:t>
            </a:r>
            <a:r>
              <a:rPr lang="ka-GE" sz="1400" b="0" i="1" dirty="0" smtClean="0">
                <a:solidFill>
                  <a:schemeClr val="tx1"/>
                </a:solidFill>
              </a:rPr>
              <a:t>ვ.ივერიელის სახელობის ენდოკრინოლოგია,  მეტაბოლოგია,  დიეტოლოგიის     </a:t>
            </a:r>
          </a:p>
          <a:p>
            <a:r>
              <a:rPr lang="ka-GE" sz="1400" b="0" i="1" dirty="0" smtClean="0">
                <a:solidFill>
                  <a:schemeClr val="tx1"/>
                </a:solidFill>
              </a:rPr>
              <a:t>                                                                                                       ცენტრი “ენმედიცი”</a:t>
            </a:r>
          </a:p>
          <a:p>
            <a:endParaRPr lang="ka-GE" sz="1400" b="0" i="1" dirty="0" smtClean="0">
              <a:solidFill>
                <a:schemeClr val="tx1"/>
              </a:solidFill>
            </a:endParaRPr>
          </a:p>
          <a:p>
            <a:r>
              <a:rPr lang="ka-GE" sz="1400" b="0" i="1" dirty="0" smtClean="0">
                <a:solidFill>
                  <a:schemeClr val="tx1"/>
                </a:solidFill>
              </a:rPr>
              <a:t>                                                                                     მომხსენებელი : ნათია ქათამაძე</a:t>
            </a:r>
            <a:endParaRPr lang="en-US" sz="1400" b="0" i="1" dirty="0" smtClean="0">
              <a:solidFill>
                <a:schemeClr val="tx1"/>
              </a:solidFill>
            </a:endParaRPr>
          </a:p>
          <a:p>
            <a:r>
              <a:rPr lang="en-US" sz="1400" b="0" i="1" dirty="0" smtClean="0">
                <a:solidFill>
                  <a:schemeClr val="tx1"/>
                </a:solidFill>
              </a:rPr>
              <a:t>                                                                                                            2014</a:t>
            </a:r>
            <a:r>
              <a:rPr lang="ka-GE" sz="1400" b="0" i="1" dirty="0" smtClean="0">
                <a:solidFill>
                  <a:schemeClr val="tx1"/>
                </a:solidFill>
              </a:rPr>
              <a:t>წ.</a:t>
            </a:r>
            <a:endParaRPr lang="en-US" sz="1400" b="0" i="1" dirty="0">
              <a:solidFill>
                <a:schemeClr val="tx1"/>
              </a:solidFill>
            </a:endParaRPr>
          </a:p>
        </p:txBody>
      </p:sp>
      <p:pic>
        <p:nvPicPr>
          <p:cNvPr id="5" name="Picture 3" descr="C:\Users\User\Desktop\Stop-Diabetes-Cropped.jpg"/>
          <p:cNvPicPr>
            <a:picLocks noChangeAspect="1" noChangeArrowheads="1"/>
          </p:cNvPicPr>
          <p:nvPr/>
        </p:nvPicPr>
        <p:blipFill>
          <a:blip r:embed="rId2"/>
          <a:srcRect/>
          <a:stretch>
            <a:fillRect/>
          </a:stretch>
        </p:blipFill>
        <p:spPr bwMode="auto">
          <a:xfrm>
            <a:off x="4419600" y="0"/>
            <a:ext cx="4724400" cy="2717800"/>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chemeClr val="accent1"/>
                </a:solidFill>
              </a:rPr>
              <a:t>  რეკომენდაციები</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7239000" cy="2286000"/>
          </a:xfrm>
        </p:spPr>
        <p:txBody>
          <a:bodyPr/>
          <a:lstStyle/>
          <a:p>
            <a:r>
              <a:rPr lang="ka-GE" dirty="0" smtClean="0"/>
              <a:t>შაქრიანი დიაბეტი ტიპი 2  და პრედიაბეტზე ეჭვის მიტანა ასიმპტომურ პაციენტებში უნდა მოხდეს ნებისმიერი ასაკის მოზარდში, რომელთაც აღენიშნებათ სხეულის ჭარბი წონა ან სიმსუქნე (სმი ≥ 25კგ/მ2) და ვისაც აქვს ერთი ან მეტი დამატებითი რისკ-ფაქტორი</a:t>
            </a:r>
            <a:r>
              <a:rPr lang="en-US" dirty="0" smtClean="0"/>
              <a:t> </a:t>
            </a:r>
            <a:r>
              <a:rPr lang="en-US" b="1" dirty="0" smtClean="0"/>
              <a:t>B</a:t>
            </a:r>
          </a:p>
          <a:p>
            <a:endParaRPr lang="en-US" dirty="0"/>
          </a:p>
        </p:txBody>
      </p:sp>
      <p:pic>
        <p:nvPicPr>
          <p:cNvPr id="6146" name="Picture 2" descr="C:\Users\User\Desktop\10366043_708833055840836_5897785853486780804_n.jpg"/>
          <p:cNvPicPr>
            <a:picLocks noChangeAspect="1" noChangeArrowheads="1"/>
          </p:cNvPicPr>
          <p:nvPr/>
        </p:nvPicPr>
        <p:blipFill>
          <a:blip r:embed="rId2"/>
          <a:srcRect/>
          <a:stretch>
            <a:fillRect/>
          </a:stretch>
        </p:blipFill>
        <p:spPr bwMode="auto">
          <a:xfrm>
            <a:off x="5410200" y="4620950"/>
            <a:ext cx="3352800" cy="2237050"/>
          </a:xfrm>
          <a:prstGeom prst="rect">
            <a:avLst/>
          </a:prstGeom>
          <a:noFill/>
        </p:spPr>
      </p:pic>
      <p:sp>
        <p:nvSpPr>
          <p:cNvPr id="5" name="Rectangle 4"/>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chemeClr val="accent1"/>
                </a:solidFill>
              </a:rPr>
              <a:t>რისკ-ფაქტორები</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ka-GE" dirty="0" smtClean="0"/>
              <a:t>არასაკმარისი ფიზიკური აქტივობა;</a:t>
            </a:r>
            <a:endParaRPr lang="en-US" dirty="0" smtClean="0"/>
          </a:p>
          <a:p>
            <a:r>
              <a:rPr lang="ka-GE" dirty="0" smtClean="0"/>
              <a:t>პირველი რიგის ნათესავებში შაქრიანი დიაბეტის არსებობა;</a:t>
            </a:r>
            <a:endParaRPr lang="en-US" dirty="0" smtClean="0"/>
          </a:p>
          <a:p>
            <a:r>
              <a:rPr lang="ka-GE" dirty="0" smtClean="0"/>
              <a:t>მაღალი რისკის ჯგუფი რასა/ეთნიკურობა (მაგ.აფრო-ამერიკელი, ლათინო,  ამერიკელი, აზიელი ამერიკელი, წყნარი ოკეანის);</a:t>
            </a:r>
          </a:p>
          <a:p>
            <a:pPr>
              <a:buNone/>
            </a:pPr>
            <a:endParaRPr lang="en-US" dirty="0" smtClean="0"/>
          </a:p>
          <a:p>
            <a:r>
              <a:rPr lang="ka-GE" dirty="0" smtClean="0"/>
              <a:t>ქალები, რომელთა ნაყოფის წონა იყო &gt;</a:t>
            </a:r>
            <a:r>
              <a:rPr lang="en-US" dirty="0" smtClean="0"/>
              <a:t>9Ib</a:t>
            </a:r>
            <a:r>
              <a:rPr lang="ka-GE" dirty="0" smtClean="0"/>
              <a:t>=4კგ.</a:t>
            </a:r>
            <a:r>
              <a:rPr lang="en-US" dirty="0" smtClean="0"/>
              <a:t> </a:t>
            </a:r>
            <a:r>
              <a:rPr lang="ka-GE" dirty="0" smtClean="0"/>
              <a:t>ან დიაგნოსტირებული იყვნენ გესტაციური დიაბეტით;</a:t>
            </a:r>
            <a:endParaRPr lang="en-US" dirty="0" smtClean="0"/>
          </a:p>
          <a:p>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chemeClr val="accent1"/>
                </a:solidFill>
              </a:rPr>
              <a:t>რისკ-ფაქტორები </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7620000" cy="3810000"/>
          </a:xfrm>
        </p:spPr>
        <p:txBody>
          <a:bodyPr>
            <a:normAutofit/>
          </a:bodyPr>
          <a:lstStyle/>
          <a:p>
            <a:r>
              <a:rPr lang="ka-GE" dirty="0" smtClean="0"/>
              <a:t>არტერიული ჰიპერტენზია (</a:t>
            </a:r>
            <a:r>
              <a:rPr lang="en-US" dirty="0" smtClean="0"/>
              <a:t>≥</a:t>
            </a:r>
            <a:r>
              <a:rPr lang="ka-GE" dirty="0" smtClean="0"/>
              <a:t>140/90მმ.ვწყ.სვ. ან მკურნალობას იტარებენ ჰიპერტენზიის გამო);</a:t>
            </a:r>
          </a:p>
          <a:p>
            <a:endParaRPr lang="en-US" dirty="0" smtClean="0"/>
          </a:p>
          <a:p>
            <a:r>
              <a:rPr lang="ka-GE" dirty="0" smtClean="0"/>
              <a:t>ქოლესტეროლი (მაღალი სიმკვრივის ლიპოპროტეიდები </a:t>
            </a:r>
            <a:r>
              <a:rPr lang="en-US" dirty="0" smtClean="0"/>
              <a:t>HDL</a:t>
            </a:r>
            <a:r>
              <a:rPr lang="ka-GE" dirty="0" smtClean="0"/>
              <a:t>)</a:t>
            </a:r>
            <a:r>
              <a:rPr lang="en-US" dirty="0" smtClean="0"/>
              <a:t>&lt;35</a:t>
            </a:r>
            <a:r>
              <a:rPr lang="ka-GE" dirty="0" smtClean="0"/>
              <a:t>მგ/დლ</a:t>
            </a:r>
            <a:r>
              <a:rPr lang="en-US" dirty="0" smtClean="0"/>
              <a:t>(0.90</a:t>
            </a:r>
            <a:r>
              <a:rPr lang="ka-GE" dirty="0" smtClean="0"/>
              <a:t>მმოლი/ლ</a:t>
            </a:r>
            <a:r>
              <a:rPr lang="en-US" dirty="0" smtClean="0"/>
              <a:t>) </a:t>
            </a:r>
            <a:r>
              <a:rPr lang="ka-GE" dirty="0" smtClean="0"/>
              <a:t>და/ან ტრიგლიცერიდები&gt;250მგ/დლ (2,82მმოლი/ლ);</a:t>
            </a:r>
          </a:p>
          <a:p>
            <a:endParaRPr lang="en-US" dirty="0" smtClean="0"/>
          </a:p>
          <a:p>
            <a:r>
              <a:rPr lang="ka-GE" dirty="0" smtClean="0"/>
              <a:t>ქალები საკვერცხეების პოლიკისტოზით;</a:t>
            </a:r>
            <a:endParaRPr lang="en-US" dirty="0" smtClean="0"/>
          </a:p>
          <a:p>
            <a:endParaRPr lang="en-US" dirty="0"/>
          </a:p>
        </p:txBody>
      </p:sp>
      <p:pic>
        <p:nvPicPr>
          <p:cNvPr id="5122" name="Picture 2" descr="C:\Users\User\Desktop\images.jpg"/>
          <p:cNvPicPr>
            <a:picLocks noChangeAspect="1" noChangeArrowheads="1"/>
          </p:cNvPicPr>
          <p:nvPr/>
        </p:nvPicPr>
        <p:blipFill>
          <a:blip r:embed="rId2"/>
          <a:srcRect/>
          <a:stretch>
            <a:fillRect/>
          </a:stretch>
        </p:blipFill>
        <p:spPr bwMode="auto">
          <a:xfrm>
            <a:off x="6400800" y="4886325"/>
            <a:ext cx="2314575" cy="1971675"/>
          </a:xfrm>
          <a:prstGeom prst="rect">
            <a:avLst/>
          </a:prstGeom>
          <a:noFill/>
        </p:spPr>
      </p:pic>
      <p:sp>
        <p:nvSpPr>
          <p:cNvPr id="5" name="Rectangle 4"/>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868362"/>
          </a:xfrm>
        </p:spPr>
        <p:txBody>
          <a:bodyPr/>
          <a:lstStyle/>
          <a:p>
            <a:pPr algn="ctr"/>
            <a:r>
              <a:rPr lang="ka-GE" dirty="0" smtClean="0">
                <a:solidFill>
                  <a:schemeClr val="accent1"/>
                </a:solidFill>
              </a:rPr>
              <a:t>რისკ-ფაქტორები</a:t>
            </a:r>
            <a:endParaRPr lang="en-US" dirty="0"/>
          </a:p>
        </p:txBody>
      </p:sp>
      <p:sp>
        <p:nvSpPr>
          <p:cNvPr id="3" name="Content Placeholder 2"/>
          <p:cNvSpPr>
            <a:spLocks noGrp="1"/>
          </p:cNvSpPr>
          <p:nvPr>
            <p:ph sz="quarter" idx="1"/>
          </p:nvPr>
        </p:nvSpPr>
        <p:spPr/>
        <p:txBody>
          <a:bodyPr/>
          <a:lstStyle/>
          <a:p>
            <a:r>
              <a:rPr lang="ka-GE" dirty="0" smtClean="0"/>
              <a:t>გლიკოზილირებული ჰემოგლობინი </a:t>
            </a:r>
            <a:r>
              <a:rPr lang="en-US" sz="3200" dirty="0" smtClean="0"/>
              <a:t>≥</a:t>
            </a:r>
            <a:r>
              <a:rPr lang="ka-GE" sz="3200" dirty="0" smtClean="0"/>
              <a:t> </a:t>
            </a:r>
            <a:r>
              <a:rPr lang="ka-GE" sz="3200" b="1" dirty="0" smtClean="0">
                <a:solidFill>
                  <a:srgbClr val="FF0000"/>
                </a:solidFill>
              </a:rPr>
              <a:t>5,7</a:t>
            </a:r>
            <a:r>
              <a:rPr lang="ka-GE" dirty="0" smtClean="0"/>
              <a:t>%,  უზმოდ გაუკუღმართებული გლიკემია ან გლუკოზისადმი ტოლერანტობის დარღვევა;</a:t>
            </a:r>
          </a:p>
          <a:p>
            <a:endParaRPr lang="ka-GE" dirty="0" smtClean="0"/>
          </a:p>
          <a:p>
            <a:r>
              <a:rPr lang="ka-GE" dirty="0" smtClean="0"/>
              <a:t>სხვა კლინიკური მდგომარეობები ასოცირებული ინსულინრეზისტენტობასთან (მაგ. მორბიდული სიმსუქნე,  </a:t>
            </a:r>
            <a:r>
              <a:rPr lang="en-US" dirty="0" err="1" smtClean="0"/>
              <a:t>acanthosis</a:t>
            </a:r>
            <a:r>
              <a:rPr lang="en-US" dirty="0" smtClean="0"/>
              <a:t> </a:t>
            </a:r>
            <a:r>
              <a:rPr lang="en-US" dirty="0" err="1" smtClean="0"/>
              <a:t>nigricans</a:t>
            </a:r>
            <a:r>
              <a:rPr lang="ka-GE" dirty="0" smtClean="0"/>
              <a:t>);</a:t>
            </a:r>
            <a:r>
              <a:rPr lang="en-US" dirty="0" smtClean="0"/>
              <a:t> </a:t>
            </a:r>
            <a:endParaRPr lang="ka-GE" dirty="0" smtClean="0"/>
          </a:p>
          <a:p>
            <a:endParaRPr lang="ka-GE" dirty="0" smtClean="0"/>
          </a:p>
          <a:p>
            <a:r>
              <a:rPr lang="ka-GE" dirty="0" smtClean="0"/>
              <a:t>ანამნეზში გულ-სისხლძარღვთა დაავადება;</a:t>
            </a:r>
            <a:endParaRPr lang="en-US" dirty="0" smtClean="0"/>
          </a:p>
          <a:p>
            <a:endParaRPr lang="en-US" dirty="0" smtClean="0"/>
          </a:p>
          <a:p>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600200"/>
            <a:ext cx="7772400" cy="1981200"/>
          </a:xfrm>
        </p:spPr>
        <p:txBody>
          <a:bodyPr/>
          <a:lstStyle/>
          <a:p>
            <a:r>
              <a:rPr lang="ka-GE" dirty="0" smtClean="0"/>
              <a:t>გლუკოკორტიკოიდები;</a:t>
            </a:r>
          </a:p>
          <a:p>
            <a:endParaRPr lang="ka-GE" dirty="0" smtClean="0"/>
          </a:p>
          <a:p>
            <a:endParaRPr lang="ka-GE" dirty="0" smtClean="0"/>
          </a:p>
          <a:p>
            <a:r>
              <a:rPr lang="ka-GE" dirty="0" smtClean="0"/>
              <a:t>ანტიფსიქოზური პრეპარატები;</a:t>
            </a:r>
          </a:p>
        </p:txBody>
      </p:sp>
      <p:pic>
        <p:nvPicPr>
          <p:cNvPr id="1026" name="Picture 2" descr="C:\Users\User\Desktop\image02.jpg"/>
          <p:cNvPicPr>
            <a:picLocks noChangeAspect="1" noChangeArrowheads="1"/>
          </p:cNvPicPr>
          <p:nvPr/>
        </p:nvPicPr>
        <p:blipFill>
          <a:blip r:embed="rId2"/>
          <a:srcRect/>
          <a:stretch>
            <a:fillRect/>
          </a:stretch>
        </p:blipFill>
        <p:spPr bwMode="auto">
          <a:xfrm>
            <a:off x="5029200" y="4076700"/>
            <a:ext cx="3708400" cy="2781300"/>
          </a:xfrm>
          <a:prstGeom prst="rect">
            <a:avLst/>
          </a:prstGeom>
          <a:noFill/>
        </p:spPr>
      </p:pic>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User\Desktop\12.png"/>
          <p:cNvPicPr>
            <a:picLocks noGrp="1" noChangeAspect="1" noChangeArrowheads="1"/>
          </p:cNvPicPr>
          <p:nvPr>
            <p:ph sz="quarter" idx="1"/>
          </p:nvPr>
        </p:nvPicPr>
        <p:blipFill>
          <a:blip r:embed="rId2"/>
          <a:srcRect/>
          <a:stretch>
            <a:fillRect/>
          </a:stretch>
        </p:blipFill>
        <p:spPr bwMode="auto">
          <a:xfrm>
            <a:off x="838200" y="762000"/>
            <a:ext cx="6858000" cy="4686954"/>
          </a:xfrm>
          <a:prstGeom prst="rect">
            <a:avLst/>
          </a:prstGeom>
          <a:noFill/>
        </p:spPr>
      </p:pic>
      <p:sp>
        <p:nvSpPr>
          <p:cNvPr id="3" name="Rectangle 2"/>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chemeClr val="accent1"/>
                </a:solidFill>
              </a:rPr>
              <a:t>რეკომენდაციები</a:t>
            </a:r>
            <a:endParaRPr lang="en-US" dirty="0"/>
          </a:p>
        </p:txBody>
      </p:sp>
      <p:sp>
        <p:nvSpPr>
          <p:cNvPr id="3" name="Content Placeholder 2"/>
          <p:cNvSpPr>
            <a:spLocks noGrp="1"/>
          </p:cNvSpPr>
          <p:nvPr>
            <p:ph sz="quarter" idx="1"/>
          </p:nvPr>
        </p:nvSpPr>
        <p:spPr/>
        <p:txBody>
          <a:bodyPr>
            <a:normAutofit lnSpcReduction="10000"/>
          </a:bodyPr>
          <a:lstStyle/>
          <a:p>
            <a:r>
              <a:rPr lang="ka-GE" dirty="0" smtClean="0"/>
              <a:t>აღნიშნული კრიტერიუმების არ არსებობისას ტესტირება უნდა დაიწყოს  45 წლის შემდეგ; </a:t>
            </a:r>
            <a:r>
              <a:rPr lang="ka-GE" b="1" dirty="0" smtClean="0"/>
              <a:t>B</a:t>
            </a:r>
            <a:endParaRPr lang="en-US" b="1" dirty="0" smtClean="0"/>
          </a:p>
          <a:p>
            <a:r>
              <a:rPr lang="ka-GE" dirty="0" smtClean="0"/>
              <a:t>თუკი შედეგები ნორმალურია, გაიმეორეთ ტესტირება მინიმუმ სამ წლიანი ინტერვალით; </a:t>
            </a:r>
            <a:r>
              <a:rPr lang="ka-GE" b="1" dirty="0" smtClean="0"/>
              <a:t>E</a:t>
            </a:r>
            <a:endParaRPr lang="en-US" b="1" dirty="0" smtClean="0"/>
          </a:p>
          <a:p>
            <a:r>
              <a:rPr lang="ka-GE" dirty="0" smtClean="0"/>
              <a:t>შაქრიანი დიაბეტის/პრედიაბეტის დიაგნოსტირებისათვის გამოიყენება: გლიკოზილირებული ჰემოგლობინი, უზმოდ გლიკემიის განსაზღვრა, ან გლუკოზით დატვირთვის ტესტი ; </a:t>
            </a:r>
            <a:r>
              <a:rPr lang="ka-GE" b="1" dirty="0" smtClean="0"/>
              <a:t>B</a:t>
            </a:r>
            <a:endParaRPr lang="en-US" b="1" dirty="0" smtClean="0"/>
          </a:p>
          <a:p>
            <a:r>
              <a:rPr lang="ka-GE" dirty="0" smtClean="0"/>
              <a:t>პრედიაბეტის დროს, გამოავლინეთ და თუ საჭიროა უმკურნალეთ გულ-სისხლძარღვთა სისტემის დაავადების განვითარების რისკ-ფაქტორებს.</a:t>
            </a:r>
            <a:r>
              <a:rPr lang="ka-GE" b="1" dirty="0" smtClean="0"/>
              <a:t> </a:t>
            </a:r>
            <a:r>
              <a:rPr lang="en-US" b="1" dirty="0" smtClean="0"/>
              <a:t>B</a:t>
            </a:r>
          </a:p>
          <a:p>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382000" cy="6092952"/>
          </a:xfrm>
        </p:spPr>
        <p:txBody>
          <a:bodyPr>
            <a:normAutofit/>
          </a:bodyPr>
          <a:lstStyle/>
          <a:p>
            <a:r>
              <a:rPr lang="ka-GE" dirty="0" smtClean="0"/>
              <a:t>შაქრიანი დიაბეტი ტიპი 2 ის ჩამოყალიბებამდე ადგილი აქვს ხანგრძლივ პრესიმპტომატიკურ ფაზას;</a:t>
            </a:r>
          </a:p>
          <a:p>
            <a:pPr>
              <a:buNone/>
            </a:pPr>
            <a:r>
              <a:rPr lang="ka-GE" dirty="0" smtClean="0"/>
              <a:t> </a:t>
            </a:r>
          </a:p>
          <a:p>
            <a:r>
              <a:rPr lang="ka-GE" dirty="0" smtClean="0"/>
              <a:t>შაქრიანი დიაბეტი ტიპი 2 დიაგნოსტირება ხშირად ხდება მაშინ როდესაც უკვე სახეზეა გართულებები; </a:t>
            </a:r>
          </a:p>
          <a:p>
            <a:endParaRPr lang="ka-GE" dirty="0" smtClean="0"/>
          </a:p>
          <a:p>
            <a:r>
              <a:rPr lang="ka-GE" dirty="0" smtClean="0"/>
              <a:t>მარტივი ტესტები საშუალებას გვაძლევს აღმოვაჩინოთ დაავადება პრეკლინიკურ სტადიაზე; </a:t>
            </a:r>
          </a:p>
          <a:p>
            <a:endParaRPr lang="ka-GE" dirty="0" smtClean="0"/>
          </a:p>
          <a:p>
            <a:r>
              <a:rPr lang="ka-GE" dirty="0" smtClean="0"/>
              <a:t>ეფექტური ჩარევის საშუალებით შესაძლებელია პრედიაბეტის პროგრესირების შეჩერება, რათა არ მოხდეს შაქრიანი დიაბეტის ჩამოყალიბება და რა</a:t>
            </a:r>
            <a:r>
              <a:rPr lang="en-US" dirty="0" smtClean="0"/>
              <a:t> </a:t>
            </a:r>
            <a:r>
              <a:rPr lang="ka-GE" dirty="0" smtClean="0"/>
              <a:t>თქმა</a:t>
            </a:r>
            <a:r>
              <a:rPr lang="en-US" dirty="0" smtClean="0"/>
              <a:t> </a:t>
            </a:r>
            <a:r>
              <a:rPr lang="ka-GE" dirty="0" smtClean="0"/>
              <a:t>უნდა შემცირდეს შაქრიანი დიაბეტის გართულებების ჩამოყალიბების რისკი;</a:t>
            </a:r>
            <a:endParaRPr lang="en-US" dirty="0" smtClean="0"/>
          </a:p>
          <a:p>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ka-GE" dirty="0" smtClean="0">
                <a:solidFill>
                  <a:schemeClr val="accent1"/>
                </a:solidFill>
              </a:rPr>
              <a:t>შაქრიანი დიაბეტი ტიპი 2 სკრინინგი ბავშვებში</a:t>
            </a:r>
            <a:r>
              <a:rPr lang="en-US" dirty="0" smtClean="0"/>
              <a:t/>
            </a:r>
            <a:br>
              <a:rPr lang="en-US" dirty="0" smtClean="0"/>
            </a:br>
            <a:endParaRPr lang="en-US" dirty="0"/>
          </a:p>
        </p:txBody>
      </p:sp>
      <p:sp>
        <p:nvSpPr>
          <p:cNvPr id="3" name="Content Placeholder 2"/>
          <p:cNvSpPr>
            <a:spLocks noGrp="1"/>
          </p:cNvSpPr>
          <p:nvPr>
            <p:ph sz="quarter" idx="1"/>
          </p:nvPr>
        </p:nvSpPr>
        <p:spPr>
          <a:xfrm>
            <a:off x="457200" y="1600200"/>
            <a:ext cx="8153400" cy="2209800"/>
          </a:xfrm>
        </p:spPr>
        <p:txBody>
          <a:bodyPr/>
          <a:lstStyle/>
          <a:p>
            <a:r>
              <a:rPr lang="ka-GE" dirty="0" smtClean="0"/>
              <a:t>ტესტირება შაქრიანი დიაბეტი ტიპი 2 ს და პრედიაბეტის აღმოსაჩენად უნდა ჩაუტარდეს ყველა ბავშვსა და მოზარდს რომელთაც აღენიშნებათ ჭარბი წონა და რომელთაც აქვთ ორი ან მეტი დამატებითი რისკ-ფაქტორი;</a:t>
            </a:r>
            <a:r>
              <a:rPr lang="ka-GE" b="1" dirty="0" smtClean="0"/>
              <a:t> E</a:t>
            </a:r>
            <a:endParaRPr lang="en-US" b="1" dirty="0" smtClean="0"/>
          </a:p>
          <a:p>
            <a:endParaRPr lang="en-US" dirty="0"/>
          </a:p>
        </p:txBody>
      </p:sp>
      <p:pic>
        <p:nvPicPr>
          <p:cNvPr id="10242" name="Picture 2" descr="C:\Users\User\Desktop\08-06-13_ChildObesity_s640x427.jpg"/>
          <p:cNvPicPr>
            <a:picLocks noChangeAspect="1" noChangeArrowheads="1"/>
          </p:cNvPicPr>
          <p:nvPr/>
        </p:nvPicPr>
        <p:blipFill>
          <a:blip r:embed="rId2"/>
          <a:srcRect/>
          <a:stretch>
            <a:fillRect/>
          </a:stretch>
        </p:blipFill>
        <p:spPr bwMode="auto">
          <a:xfrm>
            <a:off x="4800600" y="4214336"/>
            <a:ext cx="3962400" cy="2643664"/>
          </a:xfrm>
          <a:prstGeom prst="rect">
            <a:avLst/>
          </a:prstGeom>
          <a:noFill/>
        </p:spPr>
      </p:pic>
      <p:sp>
        <p:nvSpPr>
          <p:cNvPr id="5" name="Rectangle 4"/>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chemeClr val="accent1"/>
                </a:solidFill>
              </a:rPr>
              <a:t>რისკ-ფაქტორები</a:t>
            </a:r>
            <a:r>
              <a:rPr lang="en-US" dirty="0" smtClean="0"/>
              <a:t/>
            </a:r>
            <a:br>
              <a:rPr lang="en-US" dirty="0" smtClean="0"/>
            </a:br>
            <a:endParaRPr lang="en-US" dirty="0"/>
          </a:p>
        </p:txBody>
      </p:sp>
      <p:sp>
        <p:nvSpPr>
          <p:cNvPr id="5" name="Content Placeholder 4"/>
          <p:cNvSpPr>
            <a:spLocks noGrp="1"/>
          </p:cNvSpPr>
          <p:nvPr>
            <p:ph sz="quarter" idx="1"/>
          </p:nvPr>
        </p:nvSpPr>
        <p:spPr>
          <a:xfrm>
            <a:off x="152400" y="1219200"/>
            <a:ext cx="8610600" cy="5638800"/>
          </a:xfrm>
        </p:spPr>
        <p:txBody>
          <a:bodyPr>
            <a:normAutofit/>
          </a:bodyPr>
          <a:lstStyle/>
          <a:p>
            <a:r>
              <a:rPr lang="ka-GE" dirty="0" smtClean="0"/>
              <a:t>სხეულის ჭარბი წონა (სმი&gt; 85პერცენტილზე</a:t>
            </a:r>
            <a:r>
              <a:rPr lang="en-US" smtClean="0"/>
              <a:t>)</a:t>
            </a:r>
            <a:endParaRPr lang="en-US" dirty="0" smtClean="0"/>
          </a:p>
          <a:p>
            <a:pPr>
              <a:buNone/>
            </a:pPr>
            <a:r>
              <a:rPr lang="ka-GE" dirty="0" smtClean="0"/>
              <a:t>+ ორი ან მეტი რისკ-ფაქტორი</a:t>
            </a:r>
            <a:endParaRPr lang="en-US" dirty="0" smtClean="0"/>
          </a:p>
          <a:p>
            <a:pPr lvl="0"/>
            <a:r>
              <a:rPr lang="ka-GE" dirty="0" smtClean="0"/>
              <a:t>ოჯახური ანამნეზი შაქრიანი დიაბეტი ტიპი 2 პირველი ან მეორე რიგის ნათესავებში;</a:t>
            </a:r>
            <a:endParaRPr lang="en-US" dirty="0" smtClean="0"/>
          </a:p>
          <a:p>
            <a:pPr lvl="0"/>
            <a:r>
              <a:rPr lang="ka-GE" dirty="0" smtClean="0"/>
              <a:t>რასა/ეთნიკურობა (</a:t>
            </a:r>
            <a:r>
              <a:rPr lang="en-US" dirty="0" smtClean="0"/>
              <a:t>native </a:t>
            </a:r>
            <a:r>
              <a:rPr lang="ka-GE" dirty="0" smtClean="0"/>
              <a:t>ამერიკელი, აფრო-ამერიკელი, ლათინო, აზიელ-ამერიკელი,წყნარი ოკეანის);</a:t>
            </a:r>
            <a:endParaRPr lang="en-US" dirty="0" smtClean="0"/>
          </a:p>
          <a:p>
            <a:pPr lvl="0"/>
            <a:r>
              <a:rPr lang="ka-GE" dirty="0" smtClean="0"/>
              <a:t>ინსულინრეზისტენტობის ნიშნები ან მდგომარეობები დაკავშირებული ;ინსულინრეზისტენტობასთან,(</a:t>
            </a:r>
            <a:r>
              <a:rPr lang="en-US" dirty="0" err="1" smtClean="0"/>
              <a:t>acanthosis</a:t>
            </a:r>
            <a:r>
              <a:rPr lang="en-US" dirty="0" smtClean="0"/>
              <a:t> </a:t>
            </a:r>
            <a:r>
              <a:rPr lang="en-US" dirty="0" err="1" smtClean="0"/>
              <a:t>nigricans</a:t>
            </a:r>
            <a:r>
              <a:rPr lang="en-US" dirty="0" smtClean="0"/>
              <a:t>,</a:t>
            </a:r>
            <a:r>
              <a:rPr lang="ka-GE" dirty="0" smtClean="0"/>
              <a:t>ჰიპერტენზია, დისლიპიდემია,საკვერცხეების პოლიკისტოზი );</a:t>
            </a:r>
            <a:endParaRPr lang="en-US" dirty="0" smtClean="0"/>
          </a:p>
          <a:p>
            <a:pPr lvl="0"/>
            <a:r>
              <a:rPr lang="ka-GE" dirty="0" smtClean="0"/>
              <a:t>დედას შაქრიანი დიაბეტი, ან გესტაციური დიაბეტი;</a:t>
            </a:r>
            <a:endParaRPr lang="en-US" dirty="0" smtClean="0"/>
          </a:p>
          <a:p>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1447800"/>
            <a:ext cx="8382000" cy="2286000"/>
          </a:xfrm>
        </p:spPr>
        <p:txBody>
          <a:bodyPr>
            <a:normAutofit fontScale="92500" lnSpcReduction="20000"/>
          </a:bodyPr>
          <a:lstStyle/>
          <a:p>
            <a:endParaRPr lang="ka-GE" dirty="0" smtClean="0"/>
          </a:p>
          <a:p>
            <a:endParaRPr lang="ka-GE" dirty="0" smtClean="0"/>
          </a:p>
          <a:p>
            <a:pPr>
              <a:buNone/>
            </a:pPr>
            <a:endParaRPr lang="en-US" b="1" dirty="0" smtClean="0">
              <a:solidFill>
                <a:srgbClr val="FF0000"/>
              </a:solidFill>
            </a:endParaRPr>
          </a:p>
          <a:p>
            <a:pPr algn="ctr">
              <a:buNone/>
            </a:pPr>
            <a:r>
              <a:rPr lang="en-US" b="1" dirty="0" smtClean="0">
                <a:solidFill>
                  <a:srgbClr val="FF0000"/>
                </a:solidFill>
              </a:rPr>
              <a:t>Standards of Medical Care in</a:t>
            </a:r>
            <a:r>
              <a:rPr lang="ka-GE" b="1" dirty="0" smtClean="0">
                <a:solidFill>
                  <a:srgbClr val="FF0000"/>
                </a:solidFill>
              </a:rPr>
              <a:t>  </a:t>
            </a:r>
            <a:r>
              <a:rPr lang="en-US" b="1" dirty="0" smtClean="0">
                <a:solidFill>
                  <a:srgbClr val="FF0000"/>
                </a:solidFill>
              </a:rPr>
              <a:t>Diabetes</a:t>
            </a:r>
            <a:r>
              <a:rPr lang="ka-GE" b="1" dirty="0" smtClean="0">
                <a:solidFill>
                  <a:srgbClr val="FF0000"/>
                </a:solidFill>
              </a:rPr>
              <a:t>,  </a:t>
            </a:r>
            <a:r>
              <a:rPr lang="en-US" b="1" dirty="0" smtClean="0">
                <a:solidFill>
                  <a:srgbClr val="FF0000"/>
                </a:solidFill>
              </a:rPr>
              <a:t>2014</a:t>
            </a:r>
            <a:r>
              <a:rPr lang="ka-GE" b="1" dirty="0" smtClean="0">
                <a:solidFill>
                  <a:srgbClr val="FF0000"/>
                </a:solidFill>
              </a:rPr>
              <a:t>   </a:t>
            </a:r>
            <a:r>
              <a:rPr lang="en-US" sz="1600" i="1" dirty="0" smtClean="0"/>
              <a:t>American Diabetes Association</a:t>
            </a:r>
            <a:r>
              <a:rPr lang="ka-GE" sz="1600" i="1" dirty="0" smtClean="0"/>
              <a:t>-</a:t>
            </a:r>
            <a:r>
              <a:rPr lang="en-US" sz="1600" dirty="0" smtClean="0"/>
              <a:t> </a:t>
            </a:r>
            <a:r>
              <a:rPr lang="ka-GE" sz="1600" dirty="0" smtClean="0"/>
              <a:t>“</a:t>
            </a:r>
            <a:r>
              <a:rPr lang="en-US" sz="1400" i="1" dirty="0" smtClean="0"/>
              <a:t>Diabetes Care</a:t>
            </a:r>
            <a:r>
              <a:rPr lang="ka-GE" sz="1400" i="1" dirty="0" smtClean="0"/>
              <a:t>”</a:t>
            </a:r>
            <a:r>
              <a:rPr lang="en-US" sz="1400" i="1" dirty="0" smtClean="0"/>
              <a:t> Volume 37, Supplement 1, January 2014</a:t>
            </a:r>
            <a:endParaRPr lang="ka-GE" sz="1400" i="1" dirty="0" smtClean="0"/>
          </a:p>
          <a:p>
            <a:endParaRPr lang="ka-GE" sz="1400" i="1" dirty="0" smtClean="0"/>
          </a:p>
          <a:p>
            <a:pPr algn="ctr">
              <a:buNone/>
            </a:pPr>
            <a:r>
              <a:rPr lang="en-US" sz="1400" b="1" dirty="0" smtClean="0">
                <a:solidFill>
                  <a:srgbClr val="FF0000"/>
                </a:solidFill>
              </a:rPr>
              <a:t> </a:t>
            </a:r>
            <a:r>
              <a:rPr lang="en-US" sz="2000" b="1" dirty="0" smtClean="0">
                <a:solidFill>
                  <a:srgbClr val="FF0000"/>
                </a:solidFill>
              </a:rPr>
              <a:t>IDF DIABETES ATLAS</a:t>
            </a:r>
            <a:r>
              <a:rPr lang="ka-GE" sz="2000" b="1" dirty="0" smtClean="0">
                <a:solidFill>
                  <a:srgbClr val="FF0000"/>
                </a:solidFill>
              </a:rPr>
              <a:t> - </a:t>
            </a:r>
            <a:r>
              <a:rPr lang="en-US" sz="2000" b="1" dirty="0" smtClean="0">
                <a:solidFill>
                  <a:srgbClr val="FF0000"/>
                </a:solidFill>
              </a:rPr>
              <a:t>Sixth edition</a:t>
            </a:r>
            <a:r>
              <a:rPr lang="ka-GE" sz="2000" b="1" dirty="0" smtClean="0">
                <a:solidFill>
                  <a:srgbClr val="FF0000"/>
                </a:solidFill>
              </a:rPr>
              <a:t>,</a:t>
            </a:r>
            <a:r>
              <a:rPr lang="en-US" sz="2000" b="1" dirty="0" smtClean="0">
                <a:solidFill>
                  <a:srgbClr val="FF0000"/>
                </a:solidFill>
              </a:rPr>
              <a:t> 2013</a:t>
            </a:r>
            <a:endParaRPr lang="en-US" sz="2000" b="1" i="1" dirty="0">
              <a:solidFill>
                <a:srgbClr val="FF0000"/>
              </a:solidFill>
            </a:endParaRPr>
          </a:p>
        </p:txBody>
      </p:sp>
      <p:pic>
        <p:nvPicPr>
          <p:cNvPr id="5125" name="Picture 5" descr="C:\Users\User\Desktop\stopd-icon.png"/>
          <p:cNvPicPr>
            <a:picLocks noChangeAspect="1" noChangeArrowheads="1"/>
          </p:cNvPicPr>
          <p:nvPr/>
        </p:nvPicPr>
        <p:blipFill>
          <a:blip r:embed="rId2"/>
          <a:srcRect/>
          <a:stretch>
            <a:fillRect/>
          </a:stretch>
        </p:blipFill>
        <p:spPr bwMode="auto">
          <a:xfrm>
            <a:off x="4199440" y="4495800"/>
            <a:ext cx="4514347" cy="2362200"/>
          </a:xfrm>
          <a:prstGeom prst="rect">
            <a:avLst/>
          </a:prstGeom>
          <a:noFill/>
        </p:spPr>
      </p:pic>
      <p:pic>
        <p:nvPicPr>
          <p:cNvPr id="1026" name="Picture 2" descr="C:\Users\User\Desktop\download.jpg"/>
          <p:cNvPicPr>
            <a:picLocks noChangeAspect="1" noChangeArrowheads="1"/>
          </p:cNvPicPr>
          <p:nvPr/>
        </p:nvPicPr>
        <p:blipFill>
          <a:blip r:embed="rId3"/>
          <a:srcRect/>
          <a:stretch>
            <a:fillRect/>
          </a:stretch>
        </p:blipFill>
        <p:spPr bwMode="auto">
          <a:xfrm>
            <a:off x="152400" y="0"/>
            <a:ext cx="2466975" cy="184785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chemeClr val="accent1"/>
                </a:solidFill>
              </a:rPr>
              <a:t>შაქრიანი დიაბეტი ტიპი 1 სკრინინიგი</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lvl="0"/>
            <a:r>
              <a:rPr lang="ka-GE" dirty="0" smtClean="0"/>
              <a:t>შაქრიანი დიაბეტი ტიპი 1 დაავადებულ პაციენტებს უნდა მიეწოდოს ინფორმაცია, ახლო ნათესავების სკრინინგზე შაქრიანი დიაბეტი ტიპი 1 ის გამო; </a:t>
            </a:r>
            <a:r>
              <a:rPr lang="en-US" dirty="0" smtClean="0"/>
              <a:t>E</a:t>
            </a:r>
          </a:p>
          <a:p>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458200" cy="6092952"/>
          </a:xfrm>
        </p:spPr>
        <p:txBody>
          <a:bodyPr/>
          <a:lstStyle/>
          <a:p>
            <a:r>
              <a:rPr lang="ka-GE" dirty="0" smtClean="0"/>
              <a:t>შაქრიანი დიაბეტი ტიპი 1 ხშირად გამოვლინდება მწვავედ, დიაბეტისათვის დამახასიათებელი სიმპტომებით და მაღალი გლიკემიით; </a:t>
            </a:r>
            <a:endParaRPr lang="en-US" dirty="0" smtClean="0"/>
          </a:p>
          <a:p>
            <a:endParaRPr lang="ka-GE" dirty="0" smtClean="0"/>
          </a:p>
          <a:p>
            <a:r>
              <a:rPr lang="ka-GE" dirty="0" smtClean="0"/>
              <a:t>ხშირად დიაგნოსტიკის საფუძველი ხდება უკვე არსებული კეტოაციდოზი</a:t>
            </a:r>
            <a:r>
              <a:rPr lang="en-US" dirty="0" smtClean="0"/>
              <a:t>;</a:t>
            </a:r>
            <a:r>
              <a:rPr lang="ka-GE" dirty="0" smtClean="0"/>
              <a:t> </a:t>
            </a:r>
            <a:endParaRPr lang="en-US" dirty="0" smtClean="0"/>
          </a:p>
          <a:p>
            <a:endParaRPr lang="ka-GE" dirty="0" smtClean="0"/>
          </a:p>
          <a:p>
            <a:r>
              <a:rPr lang="ka-GE" dirty="0" smtClean="0"/>
              <a:t>შაქრიანი დიაბეტი ტიპი 1 სიხშირე და გავრცელება იზრდება;</a:t>
            </a:r>
            <a:endParaRPr lang="en-US" dirty="0" smtClean="0"/>
          </a:p>
          <a:p>
            <a:endParaRPr lang="ka-GE" dirty="0" smtClean="0"/>
          </a:p>
          <a:p>
            <a:r>
              <a:rPr lang="ka-GE" dirty="0" smtClean="0"/>
              <a:t>კვლევების მიხედვით კუნძულოვანი აპარატის მიმართ ანტისხეულების განსაზღვრით შესაძლებელია  შაქრიანი დიაბეტი ტიპი 1 ის განვითარების რისკის გამოვლენა;</a:t>
            </a:r>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chemeClr val="accent1"/>
                </a:solidFill>
              </a:rPr>
              <a:t>შაქრიანი დიაბეტი ტიპი 2 პრევენცია</a:t>
            </a:r>
            <a:r>
              <a:rPr lang="en-US" dirty="0" smtClean="0"/>
              <a:t/>
            </a:r>
            <a:br>
              <a:rPr lang="en-US" dirty="0" smtClean="0"/>
            </a:br>
            <a:endParaRPr lang="en-US" dirty="0"/>
          </a:p>
        </p:txBody>
      </p:sp>
      <p:sp>
        <p:nvSpPr>
          <p:cNvPr id="3" name="Content Placeholder 2"/>
          <p:cNvSpPr>
            <a:spLocks noGrp="1"/>
          </p:cNvSpPr>
          <p:nvPr>
            <p:ph sz="quarter" idx="1"/>
          </p:nvPr>
        </p:nvSpPr>
        <p:spPr>
          <a:xfrm>
            <a:off x="228600" y="1143000"/>
            <a:ext cx="8686800" cy="5715000"/>
          </a:xfrm>
        </p:spPr>
        <p:txBody>
          <a:bodyPr>
            <a:normAutofit/>
          </a:bodyPr>
          <a:lstStyle/>
          <a:p>
            <a:r>
              <a:rPr lang="ka-GE" dirty="0" smtClean="0"/>
              <a:t>პაციენტები რომელთა აქვთ</a:t>
            </a:r>
            <a:r>
              <a:rPr lang="ka-GE" dirty="0" smtClean="0"/>
              <a:t>: </a:t>
            </a:r>
            <a:r>
              <a:rPr lang="ka-GE" dirty="0" smtClean="0"/>
              <a:t>გლუკოზისადმი </a:t>
            </a:r>
            <a:r>
              <a:rPr lang="ka-GE" dirty="0" smtClean="0"/>
              <a:t>დარღვეული </a:t>
            </a:r>
            <a:r>
              <a:rPr lang="ka-GE" dirty="0" smtClean="0"/>
              <a:t>ტოლერანტობა </a:t>
            </a:r>
            <a:r>
              <a:rPr lang="ka-GE" dirty="0" smtClean="0"/>
              <a:t>(</a:t>
            </a:r>
            <a:r>
              <a:rPr lang="ka-GE" dirty="0" smtClean="0"/>
              <a:t>IGT) </a:t>
            </a:r>
            <a:r>
              <a:rPr lang="ka-GE" b="1" dirty="0" smtClean="0"/>
              <a:t>A</a:t>
            </a:r>
            <a:r>
              <a:rPr lang="ka-GE" dirty="0" smtClean="0"/>
              <a:t>, </a:t>
            </a:r>
            <a:r>
              <a:rPr lang="ka-GE" dirty="0" smtClean="0"/>
              <a:t>უზმოდ დარღვეული გლიკემია (</a:t>
            </a:r>
            <a:r>
              <a:rPr lang="ka-GE" dirty="0" smtClean="0"/>
              <a:t>IFG)</a:t>
            </a:r>
            <a:r>
              <a:rPr lang="ka-GE" b="1" dirty="0" smtClean="0"/>
              <a:t>E</a:t>
            </a:r>
            <a:r>
              <a:rPr lang="ka-GE" dirty="0" smtClean="0"/>
              <a:t> და/ან გლიკოზილირებული ჰემოგლობინი </a:t>
            </a:r>
            <a:r>
              <a:rPr lang="ka-GE" dirty="0" smtClean="0">
                <a:solidFill>
                  <a:srgbClr val="FF0000"/>
                </a:solidFill>
              </a:rPr>
              <a:t>5,7-6,4%</a:t>
            </a:r>
            <a:r>
              <a:rPr lang="ka-GE" b="1" dirty="0" smtClean="0"/>
              <a:t>E</a:t>
            </a:r>
            <a:r>
              <a:rPr lang="ka-GE" dirty="0" smtClean="0"/>
              <a:t> უნდა ჩაერთონ  ეფექტური მართვის პროგრამაში, რომელიც მიზნად ისახავს:</a:t>
            </a:r>
          </a:p>
          <a:p>
            <a:endParaRPr lang="ka-GE" dirty="0" smtClean="0"/>
          </a:p>
          <a:p>
            <a:r>
              <a:rPr lang="ka-GE" dirty="0" smtClean="0"/>
              <a:t>  სხეულის წონის 7% ით შემცირებას;</a:t>
            </a:r>
          </a:p>
          <a:p>
            <a:endParaRPr lang="ka-GE" dirty="0" smtClean="0"/>
          </a:p>
          <a:p>
            <a:r>
              <a:rPr lang="ka-GE" dirty="0" smtClean="0"/>
              <a:t> ფიზიკური აქტივობის გაზრდას მინიმუმ 150 წუთამდე კვირაში (ზომიერი ფიზიკური აქტივობა, მაგ.ფეხით სიარული);</a:t>
            </a:r>
            <a:endParaRPr lang="en-US" dirty="0" smtClean="0"/>
          </a:p>
          <a:p>
            <a:pPr>
              <a:buNone/>
            </a:pPr>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ka-GE" dirty="0" smtClean="0">
                <a:solidFill>
                  <a:schemeClr val="accent1"/>
                </a:solidFill>
              </a:rPr>
              <a:t>შაქრიანი დიაბეტი ტიპი 2 პრევენცია</a:t>
            </a:r>
            <a:endParaRPr lang="en-US" dirty="0"/>
          </a:p>
        </p:txBody>
      </p:sp>
      <p:sp>
        <p:nvSpPr>
          <p:cNvPr id="3" name="Content Placeholder 2"/>
          <p:cNvSpPr>
            <a:spLocks noGrp="1"/>
          </p:cNvSpPr>
          <p:nvPr>
            <p:ph sz="quarter" idx="1"/>
          </p:nvPr>
        </p:nvSpPr>
        <p:spPr>
          <a:xfrm>
            <a:off x="457200" y="1600200"/>
            <a:ext cx="8305800" cy="3429000"/>
          </a:xfrm>
        </p:spPr>
        <p:txBody>
          <a:bodyPr>
            <a:normAutofit lnSpcReduction="10000"/>
          </a:bodyPr>
          <a:lstStyle/>
          <a:p>
            <a:r>
              <a:rPr lang="ka-GE" dirty="0" smtClean="0"/>
              <a:t>მეტფორმინის დანიშვნა, შაქრიანი დიაბეტის პრევენციისათვის განიხილება იმ </a:t>
            </a:r>
            <a:r>
              <a:rPr lang="ka-GE" dirty="0" smtClean="0"/>
              <a:t>პაციენტებში </a:t>
            </a:r>
            <a:r>
              <a:rPr lang="ka-GE" dirty="0" smtClean="0"/>
              <a:t>ვისაც აქვთ გლუკოზისადმი </a:t>
            </a:r>
            <a:r>
              <a:rPr lang="ka-GE" dirty="0" smtClean="0"/>
              <a:t>დარღვეული</a:t>
            </a:r>
            <a:r>
              <a:rPr lang="ka-GE" dirty="0" smtClean="0"/>
              <a:t> </a:t>
            </a:r>
            <a:r>
              <a:rPr lang="ka-GE" dirty="0" smtClean="0"/>
              <a:t>ტოლერანტობა (IGT) </a:t>
            </a:r>
            <a:r>
              <a:rPr lang="ka-GE" b="1" dirty="0" smtClean="0"/>
              <a:t>A</a:t>
            </a:r>
            <a:r>
              <a:rPr lang="ka-GE" dirty="0" smtClean="0"/>
              <a:t>, უზმოდ დარღვეული გლიკემია (IFG)</a:t>
            </a:r>
            <a:r>
              <a:rPr lang="ka-GE" b="1" dirty="0" smtClean="0"/>
              <a:t>E</a:t>
            </a:r>
            <a:r>
              <a:rPr lang="ka-GE" dirty="0" smtClean="0"/>
              <a:t> და/ან გლიკოზილირებული ჰემოგლობინი </a:t>
            </a:r>
            <a:r>
              <a:rPr lang="ka-GE" dirty="0" smtClean="0">
                <a:solidFill>
                  <a:srgbClr val="FF0000"/>
                </a:solidFill>
              </a:rPr>
              <a:t>5,7-6,4</a:t>
            </a:r>
            <a:r>
              <a:rPr lang="ka-GE" dirty="0" smtClean="0">
                <a:solidFill>
                  <a:srgbClr val="FF0000"/>
                </a:solidFill>
              </a:rPr>
              <a:t>% </a:t>
            </a:r>
            <a:r>
              <a:rPr lang="ka-GE" b="1" dirty="0" smtClean="0"/>
              <a:t>E</a:t>
            </a:r>
            <a:endParaRPr lang="ka-GE" b="1" dirty="0" smtClean="0">
              <a:solidFill>
                <a:srgbClr val="FF0000"/>
              </a:solidFill>
            </a:endParaRPr>
          </a:p>
          <a:p>
            <a:endParaRPr lang="ka-GE" dirty="0" smtClean="0">
              <a:solidFill>
                <a:srgbClr val="FF0000"/>
              </a:solidFill>
            </a:endParaRPr>
          </a:p>
          <a:p>
            <a:r>
              <a:rPr lang="ka-GE" dirty="0" smtClean="0"/>
              <a:t>განსაკუთრებით იმ პაციენტებში რომელთაც სმი&gt;35კგ/მ2. ასაკი </a:t>
            </a:r>
            <a:r>
              <a:rPr lang="en-US" dirty="0" smtClean="0"/>
              <a:t>&lt;</a:t>
            </a:r>
            <a:r>
              <a:rPr lang="ka-GE" dirty="0" smtClean="0"/>
              <a:t>60  და ქალებში რომელთაც ანამნეზში აქვთ გესტაციური შაქრიანი დიაბეტი </a:t>
            </a:r>
            <a:r>
              <a:rPr lang="ka-GE" dirty="0" smtClean="0">
                <a:solidFill>
                  <a:srgbClr val="FF0000"/>
                </a:solidFill>
              </a:rPr>
              <a:t>A</a:t>
            </a:r>
            <a:endParaRPr lang="en-US" dirty="0" smtClean="0">
              <a:solidFill>
                <a:srgbClr val="FF0000"/>
              </a:solidFill>
            </a:endParaRPr>
          </a:p>
          <a:p>
            <a:endParaRPr lang="en-US" dirty="0"/>
          </a:p>
        </p:txBody>
      </p:sp>
      <p:pic>
        <p:nvPicPr>
          <p:cNvPr id="12290" name="Picture 2" descr="C:\Users\User\Desktop\Diabetes-and-Cancer-Metformin.jpg"/>
          <p:cNvPicPr>
            <a:picLocks noChangeAspect="1" noChangeArrowheads="1"/>
          </p:cNvPicPr>
          <p:nvPr/>
        </p:nvPicPr>
        <p:blipFill>
          <a:blip r:embed="rId2"/>
          <a:srcRect/>
          <a:stretch>
            <a:fillRect/>
          </a:stretch>
        </p:blipFill>
        <p:spPr bwMode="auto">
          <a:xfrm>
            <a:off x="5540831" y="5029201"/>
            <a:ext cx="3222169" cy="1828800"/>
          </a:xfrm>
          <a:prstGeom prst="rect">
            <a:avLst/>
          </a:prstGeom>
          <a:noFill/>
        </p:spPr>
      </p:pic>
      <p:sp>
        <p:nvSpPr>
          <p:cNvPr id="5" name="Rectangle 4"/>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pPr algn="ctr"/>
            <a:r>
              <a:rPr lang="ka-GE" dirty="0" smtClean="0">
                <a:solidFill>
                  <a:schemeClr val="accent1"/>
                </a:solidFill>
              </a:rPr>
              <a:t>შაქრიანი დიაბეტი ტიპი 2 პრევენცია</a:t>
            </a:r>
            <a:endParaRPr lang="en-US" dirty="0"/>
          </a:p>
        </p:txBody>
      </p:sp>
      <p:sp>
        <p:nvSpPr>
          <p:cNvPr id="3" name="Content Placeholder 2"/>
          <p:cNvSpPr>
            <a:spLocks noGrp="1"/>
          </p:cNvSpPr>
          <p:nvPr>
            <p:ph sz="quarter" idx="1"/>
          </p:nvPr>
        </p:nvSpPr>
        <p:spPr/>
        <p:txBody>
          <a:bodyPr/>
          <a:lstStyle/>
          <a:p>
            <a:r>
              <a:rPr lang="ka-GE" dirty="0" smtClean="0"/>
              <a:t>პრედიაბეტის დროს მინიმუმ წელიწადში ერთხელ მონიტორინგი არის მიზანშეწონილი </a:t>
            </a:r>
            <a:r>
              <a:rPr lang="ka-GE" dirty="0" smtClean="0">
                <a:solidFill>
                  <a:srgbClr val="FF0000"/>
                </a:solidFill>
              </a:rPr>
              <a:t>E</a:t>
            </a:r>
          </a:p>
          <a:p>
            <a:endParaRPr lang="en-US" dirty="0" smtClean="0"/>
          </a:p>
          <a:p>
            <a:r>
              <a:rPr lang="ka-GE" dirty="0" smtClean="0"/>
              <a:t>მიზანშეწონილია გულ-სისხლძარღვთა დაავადებების გამომწვევი რისკ-ფაქტორების სკრინინგი და მკურნალობა </a:t>
            </a:r>
            <a:r>
              <a:rPr lang="en-US" dirty="0" smtClean="0">
                <a:solidFill>
                  <a:srgbClr val="FF0000"/>
                </a:solidFill>
              </a:rPr>
              <a:t>B</a:t>
            </a:r>
          </a:p>
          <a:p>
            <a:endParaRPr lang="en-US" dirty="0"/>
          </a:p>
        </p:txBody>
      </p:sp>
      <p:sp>
        <p:nvSpPr>
          <p:cNvPr id="4" name="Rectangle 3"/>
          <p:cNvSpPr/>
          <p:nvPr/>
        </p:nvSpPr>
        <p:spPr>
          <a:xfrm>
            <a:off x="0" y="6596390"/>
            <a:ext cx="8991600" cy="261610"/>
          </a:xfrm>
          <a:prstGeom prst="rect">
            <a:avLst/>
          </a:prstGeom>
        </p:spPr>
        <p:txBody>
          <a:bodyPr wrap="square">
            <a:spAutoFit/>
          </a:bodyPr>
          <a:lstStyle/>
          <a:p>
            <a:pPr>
              <a:defRPr/>
            </a:pPr>
            <a:r>
              <a:rPr lang="en-US" sz="1100" i="1" dirty="0" smtClean="0"/>
              <a:t>American Diabetes Association. Standards of medical care in diabetes—2014. Diabetes Care 2014;37(</a:t>
            </a:r>
            <a:r>
              <a:rPr lang="en-US" sz="1100" i="1" dirty="0" err="1" smtClean="0"/>
              <a:t>suppl</a:t>
            </a:r>
            <a:r>
              <a:rPr lang="en-US" sz="1100" i="1" dirty="0" smtClean="0"/>
              <a:t> 1):S1 </a:t>
            </a:r>
            <a:endParaRPr lang="en-US" sz="1100" i="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467600" cy="1143000"/>
          </a:xfrm>
        </p:spPr>
        <p:txBody>
          <a:bodyPr/>
          <a:lstStyle/>
          <a:p>
            <a:pPr algn="ctr"/>
            <a:r>
              <a:rPr lang="ka-GE" dirty="0" smtClean="0"/>
              <a:t>გმადლობთ ყურადღებისათვის !!!</a:t>
            </a:r>
            <a:endParaRPr lang="en-US" dirty="0"/>
          </a:p>
        </p:txBody>
      </p:sp>
      <p:pic>
        <p:nvPicPr>
          <p:cNvPr id="7170" name="Picture 2" descr="C:\Users\User\Desktop\ts_140616_stop_diabetes_signs_800x600.jpg"/>
          <p:cNvPicPr>
            <a:picLocks noGrp="1" noChangeAspect="1" noChangeArrowheads="1"/>
          </p:cNvPicPr>
          <p:nvPr>
            <p:ph sz="quarter" idx="1"/>
          </p:nvPr>
        </p:nvPicPr>
        <p:blipFill>
          <a:blip r:embed="rId2"/>
          <a:srcRect/>
          <a:stretch>
            <a:fillRect/>
          </a:stretch>
        </p:blipFill>
        <p:spPr bwMode="auto">
          <a:xfrm>
            <a:off x="3962400" y="4343400"/>
            <a:ext cx="4789714" cy="2514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Untitled.png"/>
          <p:cNvPicPr>
            <a:picLocks noChangeAspect="1" noChangeArrowheads="1"/>
          </p:cNvPicPr>
          <p:nvPr/>
        </p:nvPicPr>
        <p:blipFill>
          <a:blip r:embed="rId2"/>
          <a:srcRect/>
          <a:stretch>
            <a:fillRect/>
          </a:stretch>
        </p:blipFill>
        <p:spPr bwMode="auto">
          <a:xfrm>
            <a:off x="228600" y="1143000"/>
            <a:ext cx="8469345" cy="518811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doc\diabetes 2014\1.JPG"/>
          <p:cNvPicPr>
            <a:picLocks noChangeAspect="1" noChangeArrowheads="1"/>
          </p:cNvPicPr>
          <p:nvPr/>
        </p:nvPicPr>
        <p:blipFill>
          <a:blip r:embed="rId2"/>
          <a:srcRect/>
          <a:stretch>
            <a:fillRect/>
          </a:stretch>
        </p:blipFill>
        <p:spPr bwMode="auto">
          <a:xfrm>
            <a:off x="101812" y="304800"/>
            <a:ext cx="8644507" cy="64698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doc\diabetes 2014\2.JPG"/>
          <p:cNvPicPr>
            <a:picLocks noChangeAspect="1" noChangeArrowheads="1"/>
          </p:cNvPicPr>
          <p:nvPr/>
        </p:nvPicPr>
        <p:blipFill>
          <a:blip r:embed="rId2"/>
          <a:srcRect/>
          <a:stretch>
            <a:fillRect/>
          </a:stretch>
        </p:blipFill>
        <p:spPr bwMode="auto">
          <a:xfrm>
            <a:off x="5257800" y="1524000"/>
            <a:ext cx="3524250" cy="5334000"/>
          </a:xfrm>
          <a:prstGeom prst="rect">
            <a:avLst/>
          </a:prstGeom>
          <a:noFill/>
        </p:spPr>
      </p:pic>
      <p:sp>
        <p:nvSpPr>
          <p:cNvPr id="3" name="Rectangle 2"/>
          <p:cNvSpPr/>
          <p:nvPr/>
        </p:nvSpPr>
        <p:spPr>
          <a:xfrm>
            <a:off x="228600" y="0"/>
            <a:ext cx="5334000" cy="4524315"/>
          </a:xfrm>
          <a:prstGeom prst="rect">
            <a:avLst/>
          </a:prstGeom>
        </p:spPr>
        <p:txBody>
          <a:bodyPr wrap="square">
            <a:spAutoFit/>
          </a:bodyPr>
          <a:lstStyle/>
          <a:p>
            <a:endParaRPr lang="ka-GE" dirty="0" smtClean="0"/>
          </a:p>
          <a:p>
            <a:endParaRPr lang="ka-GE" dirty="0" smtClean="0"/>
          </a:p>
          <a:p>
            <a:endParaRPr lang="ka-GE" dirty="0" smtClean="0"/>
          </a:p>
          <a:p>
            <a:r>
              <a:rPr lang="ka-GE" dirty="0" smtClean="0">
                <a:solidFill>
                  <a:srgbClr val="FF0000"/>
                </a:solidFill>
              </a:rPr>
              <a:t>გავრცელება:</a:t>
            </a:r>
            <a:endParaRPr lang="en-US" dirty="0" smtClean="0">
              <a:solidFill>
                <a:srgbClr val="FF0000"/>
              </a:solidFill>
            </a:endParaRPr>
          </a:p>
          <a:p>
            <a:pPr>
              <a:buNone/>
            </a:pPr>
            <a:r>
              <a:rPr lang="en-US" dirty="0" smtClean="0"/>
              <a:t>   </a:t>
            </a:r>
            <a:endParaRPr lang="ka-GE" dirty="0" smtClean="0"/>
          </a:p>
          <a:p>
            <a:pPr>
              <a:buNone/>
            </a:pPr>
            <a:endParaRPr lang="ka-GE" dirty="0" smtClean="0"/>
          </a:p>
          <a:p>
            <a:pPr>
              <a:buNone/>
            </a:pPr>
            <a:r>
              <a:rPr lang="ka-GE" dirty="0" smtClean="0"/>
              <a:t>382მილიონი ადამიანს მსოფლიოში, ანუ ყველა მოზრდილის 8,3% აქვს შაქრიანი დიაბეტი. დაახლოებით 80% ცხოვრობს დაბალი და საშუალო განვითარების ქვეყნებში.თუკი ეს ტენდენცია გაიზრდება, 2035 წლისათვის 592მილიონი ადამიანი დაავადებული იქნება შაქრიანი დიაბეტით. ანუ 10 დან 1 მოზრდილს ექნება შაქრიანი დიაბეტი, ანუ ყოველ 10 წამში მსოფლიოს მასშტაბით 3 ახალი შემთხვევა გამოვლინდება.</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3840162"/>
          </a:xfrm>
        </p:spPr>
        <p:txBody>
          <a:bodyPr>
            <a:normAutofit/>
          </a:bodyPr>
          <a:lstStyle/>
          <a:p>
            <a:r>
              <a:rPr lang="ka-GE" sz="2400" dirty="0" smtClean="0">
                <a:solidFill>
                  <a:srgbClr val="FF0000"/>
                </a:solidFill>
              </a:rPr>
              <a:t>სქესი:</a:t>
            </a:r>
            <a:r>
              <a:rPr lang="en-US" sz="2400" dirty="0" smtClean="0">
                <a:solidFill>
                  <a:schemeClr val="tx1"/>
                </a:solidFill>
              </a:rPr>
              <a:t/>
            </a:r>
            <a:br>
              <a:rPr lang="en-US" sz="2400" dirty="0" smtClean="0">
                <a:solidFill>
                  <a:schemeClr val="tx1"/>
                </a:solidFill>
              </a:rPr>
            </a:br>
            <a:r>
              <a:rPr lang="ka-GE" sz="2400" dirty="0" smtClean="0">
                <a:solidFill>
                  <a:schemeClr val="tx1"/>
                </a:solidFill>
              </a:rPr>
              <a:t>   2013წ. 14 მილიონით მეტი მამაკაცია დაავადებული დიაბეტით ქალებთან შედარებით (198 მილიონი მამაკაცი/184მილიონი ქალი)</a:t>
            </a:r>
            <a:r>
              <a:rPr lang="ka-GE" sz="2400" dirty="0" smtClean="0"/>
              <a:t/>
            </a:r>
            <a:br>
              <a:rPr lang="ka-GE" sz="2400" dirty="0" smtClean="0"/>
            </a:br>
            <a:r>
              <a:rPr lang="ka-GE" sz="2400" dirty="0" smtClean="0"/>
              <a:t/>
            </a:r>
            <a:br>
              <a:rPr lang="ka-GE" sz="2400" dirty="0" smtClean="0"/>
            </a:br>
            <a:r>
              <a:rPr lang="ka-GE" sz="2400" dirty="0" smtClean="0"/>
              <a:t/>
            </a:r>
            <a:br>
              <a:rPr lang="ka-GE" sz="2400" dirty="0" smtClean="0"/>
            </a:br>
            <a:r>
              <a:rPr lang="en-US" sz="2400" dirty="0" smtClean="0"/>
              <a:t/>
            </a:r>
            <a:br>
              <a:rPr lang="en-US" sz="2400" dirty="0" smtClean="0"/>
            </a:br>
            <a:r>
              <a:rPr lang="ka-GE" sz="2400" dirty="0" smtClean="0"/>
              <a:t> </a:t>
            </a:r>
            <a:r>
              <a:rPr lang="ka-GE" sz="2400" dirty="0" smtClean="0">
                <a:solidFill>
                  <a:srgbClr val="FF0000"/>
                </a:solidFill>
              </a:rPr>
              <a:t>ასაკი:</a:t>
            </a:r>
            <a:r>
              <a:rPr lang="en-US" sz="2400" dirty="0" smtClean="0">
                <a:solidFill>
                  <a:schemeClr val="tx1"/>
                </a:solidFill>
              </a:rPr>
              <a:t/>
            </a:r>
            <a:br>
              <a:rPr lang="en-US" sz="2400" dirty="0" smtClean="0">
                <a:solidFill>
                  <a:schemeClr val="tx1"/>
                </a:solidFill>
              </a:rPr>
            </a:br>
            <a:r>
              <a:rPr lang="ka-GE" sz="2400" dirty="0" smtClean="0">
                <a:solidFill>
                  <a:schemeClr val="tx1"/>
                </a:solidFill>
              </a:rPr>
              <a:t> შაქრიანი დიაბეტით დაავადებულ მოზრდილთა ნახევარი, გვხვდება 40-59წლამდე ასაკობრივ კატეგორიაში;</a:t>
            </a:r>
            <a:endParaRPr lang="en-US" sz="2400" dirty="0">
              <a:solidFill>
                <a:schemeClr val="tx1"/>
              </a:solidFill>
            </a:endParaRPr>
          </a:p>
        </p:txBody>
      </p:sp>
      <p:pic>
        <p:nvPicPr>
          <p:cNvPr id="4098" name="Picture 2" descr="C:\Users\User\Desktop\male-and-female-sign.jpg"/>
          <p:cNvPicPr>
            <a:picLocks noGrp="1" noChangeAspect="1" noChangeArrowheads="1"/>
          </p:cNvPicPr>
          <p:nvPr>
            <p:ph sz="quarter" idx="1"/>
          </p:nvPr>
        </p:nvPicPr>
        <p:blipFill>
          <a:blip r:embed="rId2" cstate="print"/>
          <a:srcRect/>
          <a:stretch>
            <a:fillRect/>
          </a:stretch>
        </p:blipFill>
        <p:spPr bwMode="auto">
          <a:xfrm>
            <a:off x="5791200" y="4498975"/>
            <a:ext cx="2948781" cy="23590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05800" cy="1143000"/>
          </a:xfrm>
        </p:spPr>
        <p:txBody>
          <a:bodyPr>
            <a:normAutofit fontScale="90000"/>
          </a:bodyPr>
          <a:lstStyle/>
          <a:p>
            <a:r>
              <a:rPr lang="ka-GE" sz="2000" dirty="0" smtClean="0"/>
              <a:t>დიაბეტის საერთაშორისო ფედერაციის მონაცემების მიხედვით დაახლოებით </a:t>
            </a:r>
            <a:r>
              <a:rPr lang="ka-GE" sz="2000" dirty="0" smtClean="0">
                <a:solidFill>
                  <a:srgbClr val="FF0000"/>
                </a:solidFill>
              </a:rPr>
              <a:t>175 </a:t>
            </a:r>
            <a:r>
              <a:rPr lang="ka-GE" sz="2000" dirty="0" smtClean="0"/>
              <a:t>მილიონმა ადამიანმა მსოფლიოს მასშტაბით არ იცის რომ აქვს შაქრიანი დიაბეტი;</a:t>
            </a:r>
            <a:r>
              <a:rPr lang="ka-GE" dirty="0" smtClean="0"/>
              <a:t> </a:t>
            </a:r>
            <a:endParaRPr lang="en-US" dirty="0"/>
          </a:p>
        </p:txBody>
      </p:sp>
      <p:pic>
        <p:nvPicPr>
          <p:cNvPr id="2050" name="Picture 2" descr="C:\Users\User\Desktop\doc\diabetes 2014\4.JPG"/>
          <p:cNvPicPr>
            <a:picLocks noGrp="1" noChangeAspect="1" noChangeArrowheads="1"/>
          </p:cNvPicPr>
          <p:nvPr>
            <p:ph sz="quarter" idx="1"/>
          </p:nvPr>
        </p:nvPicPr>
        <p:blipFill>
          <a:blip r:embed="rId3"/>
          <a:srcRect/>
          <a:stretch>
            <a:fillRect/>
          </a:stretch>
        </p:blipFill>
        <p:spPr bwMode="auto">
          <a:xfrm>
            <a:off x="304800" y="1600200"/>
            <a:ext cx="8458200" cy="52578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52400"/>
            <a:ext cx="3810000" cy="6321552"/>
          </a:xfrm>
        </p:spPr>
        <p:txBody>
          <a:bodyPr/>
          <a:lstStyle/>
          <a:p>
            <a:pPr algn="ctr">
              <a:buNone/>
            </a:pPr>
            <a:r>
              <a:rPr lang="ka-GE" sz="1100" dirty="0" smtClean="0">
                <a:solidFill>
                  <a:srgbClr val="FF0000"/>
                </a:solidFill>
              </a:rPr>
              <a:t>1.ასაკი</a:t>
            </a:r>
          </a:p>
          <a:p>
            <a:pPr algn="ctr">
              <a:buNone/>
            </a:pPr>
            <a:r>
              <a:rPr lang="ka-GE" sz="1400" dirty="0" smtClean="0"/>
              <a:t> </a:t>
            </a:r>
            <a:r>
              <a:rPr lang="ka-GE" sz="1100" dirty="0" smtClean="0"/>
              <a:t>ნაკლები 40 (0 ქულა)</a:t>
            </a:r>
          </a:p>
          <a:p>
            <a:pPr algn="ctr">
              <a:buNone/>
            </a:pPr>
            <a:r>
              <a:rPr lang="ka-GE" sz="1100" dirty="0" smtClean="0"/>
              <a:t> 40-49(1ქულა)</a:t>
            </a:r>
          </a:p>
          <a:p>
            <a:pPr algn="ctr">
              <a:buNone/>
            </a:pPr>
            <a:r>
              <a:rPr lang="ka-GE" sz="1100" dirty="0" smtClean="0"/>
              <a:t>50-59(2ქულა)</a:t>
            </a:r>
          </a:p>
          <a:p>
            <a:pPr algn="ctr">
              <a:buNone/>
            </a:pPr>
            <a:r>
              <a:rPr lang="ka-GE" sz="1100" dirty="0" smtClean="0"/>
              <a:t>60 და მეტი(3ქულა)</a:t>
            </a:r>
          </a:p>
          <a:p>
            <a:pPr algn="ctr">
              <a:buNone/>
            </a:pPr>
            <a:r>
              <a:rPr lang="ka-GE" sz="1100" dirty="0" smtClean="0">
                <a:solidFill>
                  <a:srgbClr val="FF0000"/>
                </a:solidFill>
              </a:rPr>
              <a:t>2.სქესი</a:t>
            </a:r>
          </a:p>
          <a:p>
            <a:pPr algn="ctr">
              <a:buNone/>
            </a:pPr>
            <a:r>
              <a:rPr lang="ka-GE" sz="1100" dirty="0" smtClean="0"/>
              <a:t>მამაკაცი(1ქულა) ქალი(0ქულა)</a:t>
            </a:r>
          </a:p>
          <a:p>
            <a:pPr algn="ctr">
              <a:buNone/>
            </a:pPr>
            <a:r>
              <a:rPr lang="ka-GE" sz="1100" dirty="0" smtClean="0">
                <a:solidFill>
                  <a:srgbClr val="FF0000"/>
                </a:solidFill>
              </a:rPr>
              <a:t>3.გესტაციური დიაბეტი ანამნეზში</a:t>
            </a:r>
          </a:p>
          <a:p>
            <a:pPr algn="ctr">
              <a:buNone/>
            </a:pPr>
            <a:r>
              <a:rPr lang="ka-GE" sz="1100" dirty="0" smtClean="0"/>
              <a:t>დიახ(1ქულა) არა(0 ქულა)</a:t>
            </a:r>
          </a:p>
          <a:p>
            <a:pPr algn="ctr">
              <a:buNone/>
            </a:pPr>
            <a:r>
              <a:rPr lang="ka-GE" sz="1100" dirty="0" smtClean="0">
                <a:solidFill>
                  <a:srgbClr val="FF0000"/>
                </a:solidFill>
              </a:rPr>
              <a:t>4.დედა,მამა, და ან ძმა შ.დ. დაავადებული</a:t>
            </a:r>
          </a:p>
          <a:p>
            <a:pPr algn="ctr">
              <a:buNone/>
            </a:pPr>
            <a:r>
              <a:rPr lang="ka-GE" sz="1100" dirty="0" smtClean="0"/>
              <a:t>დიახ (1ქულა) არა (0ქულა)</a:t>
            </a:r>
          </a:p>
          <a:p>
            <a:pPr algn="ctr">
              <a:buNone/>
            </a:pPr>
            <a:r>
              <a:rPr lang="ka-GE" sz="1100" dirty="0" smtClean="0">
                <a:solidFill>
                  <a:srgbClr val="FF0000"/>
                </a:solidFill>
              </a:rPr>
              <a:t>5.გქონიათ დიაგნოსტირებული მაღალი არტერიული წნევა</a:t>
            </a:r>
          </a:p>
          <a:p>
            <a:pPr algn="ctr">
              <a:buNone/>
            </a:pPr>
            <a:r>
              <a:rPr lang="ka-GE" sz="1100" dirty="0" smtClean="0"/>
              <a:t>დიახ (1 ქულა) არა (0 ქულა)</a:t>
            </a:r>
          </a:p>
          <a:p>
            <a:pPr algn="ctr">
              <a:buNone/>
            </a:pPr>
            <a:r>
              <a:rPr lang="ka-GE" sz="1100" dirty="0" smtClean="0">
                <a:solidFill>
                  <a:srgbClr val="FF0000"/>
                </a:solidFill>
              </a:rPr>
              <a:t>6.ხართ ფიზიკურად აქტიური</a:t>
            </a:r>
          </a:p>
          <a:p>
            <a:pPr algn="ctr">
              <a:buNone/>
            </a:pPr>
            <a:r>
              <a:rPr lang="ka-GE" sz="1100" dirty="0" smtClean="0"/>
              <a:t>დიახ (0 ქულა) არა(1ქულა)</a:t>
            </a:r>
          </a:p>
          <a:p>
            <a:pPr algn="ctr">
              <a:buNone/>
            </a:pPr>
            <a:r>
              <a:rPr lang="ka-GE" sz="1100" dirty="0" smtClean="0">
                <a:solidFill>
                  <a:srgbClr val="FF0000"/>
                </a:solidFill>
              </a:rPr>
              <a:t>7.სხეულის მასის ინდექსი </a:t>
            </a:r>
          </a:p>
          <a:p>
            <a:pPr algn="ctr">
              <a:buNone/>
            </a:pPr>
            <a:r>
              <a:rPr lang="ka-GE" sz="1100" dirty="0" smtClean="0"/>
              <a:t>25კგ/მ2(0ქულა) 25-30კგ/მ2(1ქულა)  ≥30კგმ2(3ქულა)</a:t>
            </a:r>
          </a:p>
          <a:p>
            <a:pPr algn="ctr">
              <a:buNone/>
            </a:pPr>
            <a:endParaRPr lang="ka-GE" sz="1100" dirty="0" smtClean="0">
              <a:solidFill>
                <a:srgbClr val="FF0000"/>
              </a:solidFill>
            </a:endParaRPr>
          </a:p>
          <a:p>
            <a:pPr algn="ctr">
              <a:buNone/>
            </a:pPr>
            <a:r>
              <a:rPr lang="ka-GE" sz="2800" dirty="0" smtClean="0">
                <a:solidFill>
                  <a:srgbClr val="FF0000"/>
                </a:solidFill>
              </a:rPr>
              <a:t>&gt;5 ზე რისკის ჯგუფი</a:t>
            </a:r>
          </a:p>
          <a:p>
            <a:endParaRPr lang="en-US" sz="2000" dirty="0"/>
          </a:p>
        </p:txBody>
      </p:sp>
      <p:pic>
        <p:nvPicPr>
          <p:cNvPr id="4" name="Picture 2" descr="C:\Users\User\Desktop\10581826_877970992221849_923771449_n.jpg"/>
          <p:cNvPicPr>
            <a:picLocks noChangeAspect="1" noChangeArrowheads="1"/>
          </p:cNvPicPr>
          <p:nvPr/>
        </p:nvPicPr>
        <p:blipFill>
          <a:blip r:embed="rId2"/>
          <a:srcRect/>
          <a:stretch>
            <a:fillRect/>
          </a:stretch>
        </p:blipFill>
        <p:spPr bwMode="auto">
          <a:xfrm>
            <a:off x="3844636" y="0"/>
            <a:ext cx="5299364"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dirty="0" smtClean="0">
                <a:solidFill>
                  <a:srgbClr val="FF0000"/>
                </a:solidFill>
              </a:rPr>
              <a:t>რეკომენდაციების ხარისხი </a:t>
            </a:r>
            <a:r>
              <a:rPr lang="en-US" dirty="0" smtClean="0">
                <a:solidFill>
                  <a:srgbClr val="FF0000"/>
                </a:solidFill>
              </a:rPr>
              <a:t>ADA </a:t>
            </a:r>
            <a:endParaRPr lang="en-US" dirty="0">
              <a:solidFill>
                <a:srgbClr val="FF0000"/>
              </a:solidFill>
            </a:endParaRPr>
          </a:p>
        </p:txBody>
      </p:sp>
      <p:pic>
        <p:nvPicPr>
          <p:cNvPr id="1026" name="Picture 2" descr="C:\Users\User\Desktop\Untitled.png"/>
          <p:cNvPicPr>
            <a:picLocks noGrp="1" noChangeAspect="1" noChangeArrowheads="1"/>
          </p:cNvPicPr>
          <p:nvPr>
            <p:ph sz="quarter" idx="1"/>
          </p:nvPr>
        </p:nvPicPr>
        <p:blipFill>
          <a:blip r:embed="rId2"/>
          <a:srcRect/>
          <a:stretch>
            <a:fillRect/>
          </a:stretch>
        </p:blipFill>
        <p:spPr bwMode="auto">
          <a:xfrm>
            <a:off x="990600" y="1981200"/>
            <a:ext cx="7087451" cy="4686954"/>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207</TotalTime>
  <Words>1128</Words>
  <Application>Microsoft Office PowerPoint</Application>
  <PresentationFormat>On-screen Show (4:3)</PresentationFormat>
  <Paragraphs>129</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შაქრიანი დიაბეტის გამოვლენა ასიმპტომურ პაციენტებში        ტიპი 2 შაქრიანი დიაბეტის პრევენცია </vt:lpstr>
      <vt:lpstr>Slide 2</vt:lpstr>
      <vt:lpstr>Slide 3</vt:lpstr>
      <vt:lpstr>Slide 4</vt:lpstr>
      <vt:lpstr>Slide 5</vt:lpstr>
      <vt:lpstr>სქესი:    2013წ. 14 მილიონით მეტი მამაკაცია დაავადებული დიაბეტით ქალებთან შედარებით (198 მილიონი მამაკაცი/184მილიონი ქალი)     ასაკი:  შაქრიანი დიაბეტით დაავადებულ მოზრდილთა ნახევარი, გვხვდება 40-59წლამდე ასაკობრივ კატეგორიაში;</vt:lpstr>
      <vt:lpstr>დიაბეტის საერთაშორისო ფედერაციის მონაცემების მიხედვით დაახლოებით 175 მილიონმა ადამიანმა მსოფლიოს მასშტაბით არ იცის რომ აქვს შაქრიანი დიაბეტი; </vt:lpstr>
      <vt:lpstr>Slide 8</vt:lpstr>
      <vt:lpstr>რეკომენდაციების ხარისხი ADA </vt:lpstr>
      <vt:lpstr>  რეკომენდაციები </vt:lpstr>
      <vt:lpstr>რისკ-ფაქტორები </vt:lpstr>
      <vt:lpstr>რისკ-ფაქტორები  </vt:lpstr>
      <vt:lpstr>რისკ-ფაქტორები</vt:lpstr>
      <vt:lpstr>Slide 14</vt:lpstr>
      <vt:lpstr>Slide 15</vt:lpstr>
      <vt:lpstr>რეკომენდაციები</vt:lpstr>
      <vt:lpstr>Slide 17</vt:lpstr>
      <vt:lpstr>შაქრიანი დიაბეტი ტიპი 2 სკრინინგი ბავშვებში </vt:lpstr>
      <vt:lpstr>რისკ-ფაქტორები </vt:lpstr>
      <vt:lpstr>შაქრიანი დიაბეტი ტიპი 1 სკრინინიგი </vt:lpstr>
      <vt:lpstr>Slide 21</vt:lpstr>
      <vt:lpstr>შაქრიანი დიაბეტი ტიპი 2 პრევენცია </vt:lpstr>
      <vt:lpstr>შაქრიანი დიაბეტი ტიპი 2 პრევენცია</vt:lpstr>
      <vt:lpstr>შაქრიანი დიაბეტი ტიპი 2 პრევენცია</vt:lpstr>
      <vt:lpstr>გმადლობთ ყურადღებისათვის !!!</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cp:revision>
  <dcterms:created xsi:type="dcterms:W3CDTF">2014-10-22T15:52:37Z</dcterms:created>
  <dcterms:modified xsi:type="dcterms:W3CDTF">2014-11-25T17:06:05Z</dcterms:modified>
</cp:coreProperties>
</file>