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1"/>
  </p:notesMasterIdLst>
  <p:handoutMasterIdLst>
    <p:handoutMasterId r:id="rId42"/>
  </p:handoutMasterIdLst>
  <p:sldIdLst>
    <p:sldId id="291" r:id="rId2"/>
    <p:sldId id="292" r:id="rId3"/>
    <p:sldId id="261" r:id="rId4"/>
    <p:sldId id="270" r:id="rId5"/>
    <p:sldId id="265" r:id="rId6"/>
    <p:sldId id="267" r:id="rId7"/>
    <p:sldId id="257" r:id="rId8"/>
    <p:sldId id="269" r:id="rId9"/>
    <p:sldId id="256" r:id="rId10"/>
    <p:sldId id="266" r:id="rId11"/>
    <p:sldId id="268" r:id="rId12"/>
    <p:sldId id="276" r:id="rId13"/>
    <p:sldId id="275" r:id="rId14"/>
    <p:sldId id="288" r:id="rId15"/>
    <p:sldId id="274" r:id="rId16"/>
    <p:sldId id="289" r:id="rId17"/>
    <p:sldId id="273" r:id="rId18"/>
    <p:sldId id="259" r:id="rId19"/>
    <p:sldId id="272" r:id="rId20"/>
    <p:sldId id="294" r:id="rId21"/>
    <p:sldId id="258" r:id="rId22"/>
    <p:sldId id="271" r:id="rId23"/>
    <p:sldId id="260" r:id="rId24"/>
    <p:sldId id="279" r:id="rId25"/>
    <p:sldId id="278" r:id="rId26"/>
    <p:sldId id="290" r:id="rId27"/>
    <p:sldId id="277" r:id="rId28"/>
    <p:sldId id="262" r:id="rId29"/>
    <p:sldId id="263" r:id="rId30"/>
    <p:sldId id="264" r:id="rId31"/>
    <p:sldId id="295" r:id="rId32"/>
    <p:sldId id="280" r:id="rId33"/>
    <p:sldId id="293" r:id="rId34"/>
    <p:sldId id="281" r:id="rId35"/>
    <p:sldId id="282" r:id="rId36"/>
    <p:sldId id="296" r:id="rId37"/>
    <p:sldId id="283" r:id="rId38"/>
    <p:sldId id="284" r:id="rId39"/>
    <p:sldId id="28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624"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30" y="8832"/>
    </p:cViewPr>
  </p:outlin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BF3406-3B7B-463F-944D-998177334A02}" type="datetimeFigureOut">
              <a:rPr lang="en-US" smtClean="0"/>
              <a:pPr/>
              <a:t>3/7/2015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CE5906-863F-4B75-A229-C3224F69BE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8028A0-207C-4A26-97AE-E98D58B93256}" type="datetimeFigureOut">
              <a:rPr lang="en-US" smtClean="0"/>
              <a:pPr/>
              <a:t>3/7/2015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8A2E6-B63F-430E-BAD6-5618B9A927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090663E-FA42-48C7-8247-3F19EA474D4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90663E-FA42-48C7-8247-3F19EA474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90663E-FA42-48C7-8247-3F19EA474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90663E-FA42-48C7-8247-3F19EA474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90663E-FA42-48C7-8247-3F19EA474D4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90663E-FA42-48C7-8247-3F19EA474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90663E-FA42-48C7-8247-3F19EA474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90663E-FA42-48C7-8247-3F19EA474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90663E-FA42-48C7-8247-3F19EA474D4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90663E-FA42-48C7-8247-3F19EA474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35C1E54-73AD-4F98-B222-0962321004F0}" type="datetimeFigureOut">
              <a:rPr lang="en-US" smtClean="0"/>
              <a:pPr/>
              <a:t>3/7/2015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90663E-FA42-48C7-8247-3F19EA474D4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35C1E54-73AD-4F98-B222-0962321004F0}" type="datetimeFigureOut">
              <a:rPr lang="en-US" smtClean="0"/>
              <a:pPr/>
              <a:t>3/7/2015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090663E-FA42-48C7-8247-3F19EA474D4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03648" y="692696"/>
            <a:ext cx="7406640" cy="3312368"/>
          </a:xfrm>
        </p:spPr>
        <p:txBody>
          <a:bodyPr>
            <a:noAutofit/>
          </a:bodyPr>
          <a:lstStyle/>
          <a:p>
            <a:pPr algn="ctr"/>
            <a:r>
              <a:rPr lang="ka-GE" sz="3600" b="1" i="1" dirty="0" smtClean="0">
                <a:solidFill>
                  <a:schemeClr val="accent5"/>
                </a:solidFill>
              </a:rPr>
              <a:t>ჰიპეროსმოლარული ჰიპერგლიკემიური მდგომარეობის მართვა შაქრიანი დიაბეტით დაავადებულ ზრდასრულ პირებში</a:t>
            </a:r>
            <a:endParaRPr lang="en-US" sz="3600" b="1" dirty="0">
              <a:solidFill>
                <a:schemeClr val="accent5"/>
              </a:solidFill>
            </a:endParaRPr>
          </a:p>
        </p:txBody>
      </p:sp>
      <p:sp>
        <p:nvSpPr>
          <p:cNvPr id="6" name="Subtitle 5"/>
          <p:cNvSpPr>
            <a:spLocks noGrp="1"/>
          </p:cNvSpPr>
          <p:nvPr>
            <p:ph type="subTitle" idx="1"/>
          </p:nvPr>
        </p:nvSpPr>
        <p:spPr>
          <a:xfrm>
            <a:off x="1475656" y="4653136"/>
            <a:ext cx="7406640" cy="1752600"/>
          </a:xfrm>
        </p:spPr>
        <p:txBody>
          <a:bodyPr>
            <a:normAutofit lnSpcReduction="10000"/>
          </a:bodyPr>
          <a:lstStyle/>
          <a:p>
            <a:pPr algn="r"/>
            <a:endParaRPr lang="ka-GE" sz="2000" dirty="0" smtClean="0"/>
          </a:p>
          <a:p>
            <a:pPr algn="r"/>
            <a:endParaRPr lang="ka-GE" sz="2000" dirty="0" smtClean="0"/>
          </a:p>
          <a:p>
            <a:pPr algn="r"/>
            <a:r>
              <a:rPr lang="ka-GE" sz="2000" dirty="0" smtClean="0"/>
              <a:t>ვ. ივერიელის სახელობის ენდოკრინოლიგია, მეტაბოლოგია, დიეტოლოგიის ცენტრი „ენმედიცი“</a:t>
            </a:r>
          </a:p>
          <a:p>
            <a:pPr algn="r"/>
            <a:r>
              <a:rPr lang="ka-GE" sz="2000" smtClean="0"/>
              <a:t>მომხსენებელი </a:t>
            </a:r>
            <a:r>
              <a:rPr lang="ka-GE" sz="2000" dirty="0" smtClean="0"/>
              <a:t>მარიამ ასათიანი</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04664"/>
            <a:ext cx="7498080" cy="57606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a-GE" b="1" dirty="0" smtClean="0">
                <a:ln w="11430"/>
                <a:solidFill>
                  <a:schemeClr val="accent5"/>
                </a:solidFill>
                <a:effectLst>
                  <a:outerShdw blurRad="50800" dist="39000" dir="5460000" algn="tl">
                    <a:srgbClr val="000000">
                      <a:alpha val="38000"/>
                    </a:srgbClr>
                  </a:outerShdw>
                </a:effectLst>
              </a:rPr>
              <a:t>სიმძიმის შეფასება</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1052736"/>
            <a:ext cx="8229600" cy="5519536"/>
          </a:xfrm>
        </p:spPr>
        <p:txBody>
          <a:bodyPr>
            <a:normAutofit fontScale="70000" lnSpcReduction="20000"/>
            <a:scene3d>
              <a:camera prst="orthographicFront"/>
              <a:lightRig rig="balanced" dir="t">
                <a:rot lat="0" lon="0" rev="2100000"/>
              </a:lightRig>
            </a:scene3d>
            <a:sp3d extrusionH="57150" prstMaterial="metal">
              <a:bevelT w="38100" h="25400"/>
              <a:contourClr>
                <a:schemeClr val="bg2"/>
              </a:contourClr>
            </a:sp3d>
          </a:bodyPr>
          <a:lstStyle/>
          <a:p>
            <a:pPr lvl="0"/>
            <a:r>
              <a:rPr lang="ka-GE" dirty="0" smtClean="0">
                <a:ln w="50800"/>
              </a:rPr>
              <a:t>ოსმოლარობა მეტია 350მოსმ/კგ</a:t>
            </a:r>
            <a:endParaRPr lang="ru-RU" dirty="0" smtClean="0">
              <a:ln w="50800"/>
            </a:endParaRPr>
          </a:p>
          <a:p>
            <a:pPr lvl="0"/>
            <a:r>
              <a:rPr lang="ka-GE" dirty="0" smtClean="0">
                <a:ln w="50800"/>
              </a:rPr>
              <a:t>ნატრიუმი 160მმოლ/ლ–ზე მეტი</a:t>
            </a:r>
            <a:endParaRPr lang="ru-RU" dirty="0" smtClean="0">
              <a:ln w="50800"/>
            </a:endParaRPr>
          </a:p>
          <a:p>
            <a:pPr lvl="0"/>
            <a:r>
              <a:rPr lang="ka-GE" dirty="0" smtClean="0">
                <a:ln w="50800"/>
              </a:rPr>
              <a:t>ვენური/არტერიული pH 7.1 ზე დაბალი</a:t>
            </a:r>
            <a:endParaRPr lang="ru-RU" dirty="0" smtClean="0">
              <a:ln w="50800"/>
            </a:endParaRPr>
          </a:p>
          <a:p>
            <a:pPr lvl="0"/>
            <a:r>
              <a:rPr lang="ka-GE" dirty="0" smtClean="0">
                <a:ln w="50800"/>
              </a:rPr>
              <a:t>ჰიპოკალიემია ( ნაკლები 3,5მმოლ/ლ)  ან ჰიპერკალიემია (მეტი 6მმოლ/ლ)</a:t>
            </a:r>
            <a:endParaRPr lang="ru-RU" dirty="0" smtClean="0">
              <a:ln w="50800"/>
            </a:endParaRPr>
          </a:p>
          <a:p>
            <a:pPr lvl="0"/>
            <a:r>
              <a:rPr lang="ka-GE" dirty="0" smtClean="0">
                <a:ln w="50800"/>
              </a:rPr>
              <a:t>გლაზგოს შკალა არანაკლებ 12 ან პათოლოგიური AVPU (Alert, Voice, Pain, Unresponsive) scale</a:t>
            </a:r>
            <a:endParaRPr lang="ru-RU" dirty="0" smtClean="0">
              <a:ln w="50800"/>
            </a:endParaRPr>
          </a:p>
          <a:p>
            <a:pPr lvl="0"/>
            <a:r>
              <a:rPr lang="ka-GE" dirty="0" smtClean="0">
                <a:ln w="50800"/>
              </a:rPr>
              <a:t>ჟანგბადით სატურაცია 92%ზე დაბალი</a:t>
            </a:r>
            <a:endParaRPr lang="ru-RU" dirty="0" smtClean="0">
              <a:ln w="50800"/>
            </a:endParaRPr>
          </a:p>
          <a:p>
            <a:pPr lvl="0"/>
            <a:r>
              <a:rPr lang="ka-GE" dirty="0" smtClean="0">
                <a:ln w="50800"/>
              </a:rPr>
              <a:t>სისტოლური სისხლის წნევა 90mmHg–ზე დაბალი</a:t>
            </a:r>
            <a:endParaRPr lang="ru-RU" dirty="0" smtClean="0">
              <a:ln w="50800"/>
            </a:endParaRPr>
          </a:p>
          <a:p>
            <a:pPr lvl="0"/>
            <a:r>
              <a:rPr lang="ka-GE" dirty="0" smtClean="0">
                <a:ln w="50800"/>
              </a:rPr>
              <a:t>პულსი &gt;100 ან 60–ზე დაბალი წთ–ში</a:t>
            </a:r>
            <a:endParaRPr lang="ru-RU" dirty="0" smtClean="0">
              <a:ln w="50800"/>
            </a:endParaRPr>
          </a:p>
          <a:p>
            <a:pPr lvl="0"/>
            <a:r>
              <a:rPr lang="ka-GE" dirty="0" smtClean="0">
                <a:ln w="50800"/>
              </a:rPr>
              <a:t>შარდვა 0,5მლ/კგ/სთ–ზე ნაკლები</a:t>
            </a:r>
            <a:endParaRPr lang="ru-RU" dirty="0" smtClean="0">
              <a:ln w="50800"/>
            </a:endParaRPr>
          </a:p>
          <a:p>
            <a:pPr lvl="0"/>
            <a:r>
              <a:rPr lang="ka-GE" dirty="0" smtClean="0">
                <a:ln w="50800"/>
              </a:rPr>
              <a:t>შრატში კრეატინინი &gt;200 μmol/L</a:t>
            </a:r>
            <a:endParaRPr lang="ru-RU" dirty="0" smtClean="0">
              <a:ln w="50800"/>
            </a:endParaRPr>
          </a:p>
          <a:p>
            <a:pPr lvl="0"/>
            <a:r>
              <a:rPr lang="ka-GE" dirty="0" smtClean="0">
                <a:ln w="50800"/>
              </a:rPr>
              <a:t>ჰიპოთერმია</a:t>
            </a:r>
            <a:endParaRPr lang="ru-RU" dirty="0" smtClean="0">
              <a:ln w="50800"/>
            </a:endParaRPr>
          </a:p>
          <a:p>
            <a:pPr lvl="0"/>
            <a:r>
              <a:rPr lang="ka-GE" dirty="0" smtClean="0">
                <a:ln w="50800"/>
              </a:rPr>
              <a:t>მაკროვასკულარული გართულება, როგორიცაა, მიოკარდიუმის ინფარქტი ან ინსულტი</a:t>
            </a:r>
            <a:endParaRPr lang="ru-RU" dirty="0" smtClean="0">
              <a:ln w="50800"/>
            </a:endParaRPr>
          </a:p>
          <a:p>
            <a:pPr lvl="0"/>
            <a:r>
              <a:rPr lang="ka-GE" dirty="0" smtClean="0">
                <a:ln w="50800"/>
              </a:rPr>
              <a:t>სხვა სერიოზული დაავადებები</a:t>
            </a:r>
            <a:endParaRPr lang="ru-RU" dirty="0" smtClean="0">
              <a:ln w="50800"/>
            </a:endParaRPr>
          </a:p>
          <a:p>
            <a:endParaRPr lang="ru-RU" dirty="0">
              <a:ln w="5080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b="1" dirty="0" smtClean="0"/>
              <a:t> მკურნალობის მიზანი: </a:t>
            </a:r>
            <a:endParaRPr lang="ru-RU" dirty="0"/>
          </a:p>
        </p:txBody>
      </p:sp>
      <p:sp>
        <p:nvSpPr>
          <p:cNvPr id="3" name="Content Placeholder 2"/>
          <p:cNvSpPr>
            <a:spLocks noGrp="1"/>
          </p:cNvSpPr>
          <p:nvPr>
            <p:ph idx="1"/>
          </p:nvPr>
        </p:nvSpPr>
        <p:spPr/>
        <p:txBody>
          <a:bodyPr>
            <a:normAutofit fontScale="85000" lnSpcReduction="10000"/>
          </a:bodyPr>
          <a:lstStyle/>
          <a:p>
            <a:pPr lvl="0"/>
            <a:r>
              <a:rPr lang="ka-GE" dirty="0" smtClean="0"/>
              <a:t>ოსმოლარობის ნორმალიზება </a:t>
            </a:r>
            <a:endParaRPr lang="ru-RU" dirty="0" smtClean="0"/>
          </a:p>
          <a:p>
            <a:pPr lvl="0"/>
            <a:r>
              <a:rPr lang="ka-GE" dirty="0" smtClean="0"/>
              <a:t>დაკარგული სითხისა და ელექტროლიტების შევსება</a:t>
            </a:r>
            <a:endParaRPr lang="ru-RU" dirty="0" smtClean="0"/>
          </a:p>
          <a:p>
            <a:pPr lvl="0"/>
            <a:r>
              <a:rPr lang="ka-GE" dirty="0" smtClean="0"/>
              <a:t>გლუკოზის დონის ნორმალიზება</a:t>
            </a:r>
            <a:endParaRPr lang="ru-RU" dirty="0" smtClean="0"/>
          </a:p>
          <a:p>
            <a:pPr>
              <a:buNone/>
            </a:pPr>
            <a:r>
              <a:rPr lang="ka-GE" dirty="0" smtClean="0"/>
              <a:t>სხვა მიზნები მოიცავს შემდეგ პრევენციას:</a:t>
            </a:r>
            <a:endParaRPr lang="en-US" dirty="0" smtClean="0"/>
          </a:p>
          <a:p>
            <a:pPr lvl="0"/>
            <a:r>
              <a:rPr lang="ka-GE" dirty="0" smtClean="0"/>
              <a:t>არტერიული ან ვენური თრომბოზის</a:t>
            </a:r>
            <a:endParaRPr lang="ru-RU" dirty="0" smtClean="0"/>
          </a:p>
          <a:p>
            <a:pPr lvl="0"/>
            <a:r>
              <a:rPr lang="ka-GE" dirty="0" smtClean="0"/>
              <a:t>სხვა შესაძლო გართულებების, მაგ: ცერებრალური შეშუპების/ცენტრალური ოსმოსური დემიელინიზაციის სინდრომი</a:t>
            </a:r>
            <a:endParaRPr lang="ru-RU" dirty="0" smtClean="0"/>
          </a:p>
          <a:p>
            <a:r>
              <a:rPr lang="ka-GE" dirty="0" smtClean="0"/>
              <a:t>ტერფის წყლულის</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dirty="0" smtClean="0"/>
              <a:t>მკურნალობის პრინციპები</a:t>
            </a:r>
            <a:r>
              <a:rPr lang="ru-RU" dirty="0" smtClean="0"/>
              <a:t/>
            </a:r>
            <a:br>
              <a:rPr lang="ru-RU" dirty="0" smtClean="0"/>
            </a:br>
            <a:endParaRPr lang="ru-RU" dirty="0"/>
          </a:p>
        </p:txBody>
      </p:sp>
      <p:sp>
        <p:nvSpPr>
          <p:cNvPr id="3" name="Content Placeholder 2"/>
          <p:cNvSpPr>
            <a:spLocks noGrp="1"/>
          </p:cNvSpPr>
          <p:nvPr>
            <p:ph idx="1"/>
          </p:nvPr>
        </p:nvSpPr>
        <p:spPr>
          <a:xfrm>
            <a:off x="457200" y="1196753"/>
            <a:ext cx="8229600" cy="4680520"/>
          </a:xfrm>
        </p:spPr>
        <p:txBody>
          <a:bodyPr>
            <a:normAutofit/>
          </a:bodyPr>
          <a:lstStyle/>
          <a:p>
            <a:endParaRPr lang="en-US" sz="2800" dirty="0" smtClean="0"/>
          </a:p>
          <a:p>
            <a:r>
              <a:rPr lang="ka-GE" sz="2800" dirty="0" smtClean="0"/>
              <a:t>ჰჰმ დიაგნოსტიკა და მართვა უნდა მოხდეს სწრაფად და ინტენსიურად. </a:t>
            </a:r>
            <a:endParaRPr lang="en-US" sz="2800" dirty="0" smtClean="0"/>
          </a:p>
          <a:p>
            <a:r>
              <a:rPr lang="ka-GE" sz="2800" dirty="0" smtClean="0"/>
              <a:t>სითხის დანაკარგი ჰჰმ–ს დროს არის 100-200მლ/კგ (10-22ლ 100კგ წონაზე). </a:t>
            </a:r>
            <a:endParaRPr lang="en-US" sz="2800" dirty="0" smtClean="0"/>
          </a:p>
          <a:p>
            <a:r>
              <a:rPr lang="ka-GE" sz="2800" dirty="0" smtClean="0"/>
              <a:t>სიფრთხილე არის საჭირო მოხუცებში, სწრაფმა რეჰიდრატაციამ შეიძლება გამოიწვიოს გულის უკმარისობა, მაგრამ არასაკმარისმა მკურნალობამ შეიძლება განავითაროს </a:t>
            </a:r>
            <a:r>
              <a:rPr lang="en-US" sz="2800" dirty="0" smtClean="0"/>
              <a:t>თ</a:t>
            </a:r>
            <a:r>
              <a:rPr lang="ka-GE" sz="2800" dirty="0" smtClean="0"/>
              <a:t>ირკმლის მწვავე დაზიანება.</a:t>
            </a:r>
            <a:endParaRPr lang="ru-RU" sz="2800" dirty="0" smtClean="0"/>
          </a:p>
          <a:p>
            <a:endParaRPr lang="ru-RU"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dirty="0" smtClean="0"/>
              <a:t> </a:t>
            </a:r>
            <a:r>
              <a:rPr lang="en-US" dirty="0" smtClean="0"/>
              <a:t/>
            </a:r>
            <a:br>
              <a:rPr lang="en-US" dirty="0" smtClean="0"/>
            </a:br>
            <a:r>
              <a:rPr lang="ka-GE" sz="3600" dirty="0" smtClean="0"/>
              <a:t>ჰჰმ–ის რეკომენდებული მკურნალობის პრინციპს წარმოადგენს:</a:t>
            </a:r>
            <a:r>
              <a:rPr lang="ru-RU" dirty="0" smtClean="0"/>
              <a:t/>
            </a:r>
            <a:br>
              <a:rPr lang="ru-RU" dirty="0" smtClean="0"/>
            </a:br>
            <a:endParaRPr lang="ru-RU" dirty="0"/>
          </a:p>
        </p:txBody>
      </p:sp>
      <p:sp>
        <p:nvSpPr>
          <p:cNvPr id="3" name="Content Placeholder 2"/>
          <p:cNvSpPr>
            <a:spLocks noGrp="1"/>
          </p:cNvSpPr>
          <p:nvPr>
            <p:ph idx="1"/>
          </p:nvPr>
        </p:nvSpPr>
        <p:spPr>
          <a:xfrm>
            <a:off x="457200" y="1571612"/>
            <a:ext cx="8229600" cy="4929222"/>
          </a:xfrm>
        </p:spPr>
        <p:txBody>
          <a:bodyPr>
            <a:noAutofit/>
          </a:bodyPr>
          <a:lstStyle/>
          <a:p>
            <a:pPr lvl="0"/>
            <a:r>
              <a:rPr lang="ka-GE" sz="2000" dirty="0" smtClean="0"/>
              <a:t>ოსმოლარობის განსაზღვრა და გამოთვლა (2Na</a:t>
            </a:r>
            <a:r>
              <a:rPr lang="en-US" sz="2000" baseline="30000" dirty="0" smtClean="0"/>
              <a:t>+</a:t>
            </a:r>
            <a:r>
              <a:rPr lang="en-US" sz="2000" dirty="0" smtClean="0"/>
              <a:t>+</a:t>
            </a:r>
            <a:r>
              <a:rPr lang="en-US" sz="2000" dirty="0" err="1" smtClean="0"/>
              <a:t>გლუკოზა</a:t>
            </a:r>
            <a:r>
              <a:rPr lang="ka-GE" sz="2000" dirty="0" smtClean="0"/>
              <a:t>+შარდოვანა)</a:t>
            </a:r>
            <a:endParaRPr lang="ru-RU" sz="2000" dirty="0" smtClean="0"/>
          </a:p>
          <a:p>
            <a:pPr lvl="0"/>
            <a:r>
              <a:rPr lang="ka-GE" sz="2000" dirty="0" smtClean="0"/>
              <a:t>ინტრავენურად (ი/ვ) 0,9% ნატრიუმის ქლორიდის გადასხმა დაკარგული სითხის შესავსებად. თუ პლაზმის ოსმოლარობა არ მცირდება ადეკვატური სითხის გადასხმის მიუხედავად, უნდა გადავასხათ 0,45%იანი ნატრიუმის ქლორიდი. ჰიპეროსმოლარული მდგომარეობის დროს ჰიპერნატრიემია განპირობებულია ალდოსტერონის კომპენსატორული ჰიპერპროდუქციით დეჰიდრატაციის საპასუხოდ.  ნატრიუმის დონის კლება  არ უნდა აღემატებოდეს 10მმოლ/ლ 24 საათში.</a:t>
            </a:r>
            <a:endParaRPr lang="ru-RU" sz="2000" dirty="0" smtClean="0"/>
          </a:p>
          <a:p>
            <a:pPr lvl="0"/>
            <a:r>
              <a:rPr lang="ka-GE" sz="2000" dirty="0" smtClean="0"/>
              <a:t>თავდაპირველად ოსმოლარობის განსაზღვრა უნდა მოხდეს ყოველ საათში, რადგან ეტაპობრივად მოხდეს ოსმოლარობის შემცირება.</a:t>
            </a:r>
            <a:endParaRPr lang="ru-RU" sz="2000" dirty="0" smtClean="0"/>
          </a:p>
          <a:p>
            <a:pPr lvl="0"/>
            <a:r>
              <a:rPr lang="ka-GE" sz="2000" dirty="0" smtClean="0"/>
              <a:t>სისხლში გლუკოზის მონიტორინგი ყოველ 60 წუთში.</a:t>
            </a:r>
            <a:endParaRPr lang="ru-RU" sz="2000" dirty="0" smtClean="0"/>
          </a:p>
          <a:p>
            <a:pPr>
              <a:buNone/>
            </a:pPr>
            <a:endParaRPr lang="ru-RU" sz="2000" dirty="0" smtClean="0"/>
          </a:p>
          <a:p>
            <a:endParaRPr lang="ru-RU"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484784"/>
          </a:xfrm>
        </p:spPr>
        <p:txBody>
          <a:bodyPr>
            <a:normAutofit/>
          </a:bodyPr>
          <a:lstStyle/>
          <a:p>
            <a:pPr algn="ctr"/>
            <a:r>
              <a:rPr lang="ka-GE" sz="3200" dirty="0" smtClean="0"/>
              <a:t>ჰჰმ–ის რეკომენდებული მკურნალობის პრინციპს წარმოადგენს:</a:t>
            </a:r>
            <a:endParaRPr lang="en-US" sz="3200" dirty="0"/>
          </a:p>
        </p:txBody>
      </p:sp>
      <p:sp>
        <p:nvSpPr>
          <p:cNvPr id="3" name="Content Placeholder 2"/>
          <p:cNvSpPr>
            <a:spLocks noGrp="1"/>
          </p:cNvSpPr>
          <p:nvPr>
            <p:ph idx="1"/>
          </p:nvPr>
        </p:nvSpPr>
        <p:spPr>
          <a:xfrm>
            <a:off x="1259632" y="1447800"/>
            <a:ext cx="7674056" cy="5005536"/>
          </a:xfrm>
        </p:spPr>
        <p:txBody>
          <a:bodyPr>
            <a:noAutofit/>
          </a:bodyPr>
          <a:lstStyle/>
          <a:p>
            <a:pPr lvl="0"/>
            <a:endParaRPr lang="en-US" sz="2400" dirty="0" smtClean="0"/>
          </a:p>
          <a:p>
            <a:pPr lvl="0"/>
            <a:endParaRPr lang="en-US" sz="2400" dirty="0" smtClean="0"/>
          </a:p>
          <a:p>
            <a:pPr lvl="0"/>
            <a:r>
              <a:rPr lang="ka-GE" sz="2400" dirty="0" smtClean="0"/>
              <a:t>მხოლოდ სითხის გადასხმა (ინსულინის გარეშე) ამცირებს სისხლში გლუკოზის დონეს, შესაბამისად ოსმოლარობას და იწვევს უჯრედშიდა სივრცეში წყლის შესვლას. ეს აუცილებალდ იწვევს შრატში ნატრიუმის ზრდას (გლუკოზის დონის დაქვეითება 5,5მმოლ/ლ–ით იწვევს ნატრიუმის ზრდას 2,4მმოლ/ლ–ით). </a:t>
            </a:r>
            <a:endParaRPr lang="en-US" sz="2400" dirty="0" smtClean="0"/>
          </a:p>
          <a:p>
            <a:pPr lvl="0"/>
            <a:endParaRPr lang="ru-RU" sz="2400" dirty="0" smtClean="0"/>
          </a:p>
          <a:p>
            <a:pPr lvl="0">
              <a:buNone/>
            </a:pPr>
            <a:endParaRPr lang="ru-RU" sz="2400" dirty="0" smtClean="0"/>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a:bodyPr>
          <a:lstStyle/>
          <a:p>
            <a:pPr algn="ctr"/>
            <a:r>
              <a:rPr lang="ka-GE" sz="3200" dirty="0" smtClean="0"/>
              <a:t>ჰჰმ–ის რეკომენდებული მკურნალობის პრინციპს წარმოადგენს:</a:t>
            </a:r>
            <a:endParaRPr lang="ru-RU" sz="3200" dirty="0"/>
          </a:p>
        </p:txBody>
      </p:sp>
      <p:sp>
        <p:nvSpPr>
          <p:cNvPr id="3" name="Content Placeholder 2"/>
          <p:cNvSpPr>
            <a:spLocks noGrp="1"/>
          </p:cNvSpPr>
          <p:nvPr>
            <p:ph idx="1"/>
          </p:nvPr>
        </p:nvSpPr>
        <p:spPr>
          <a:xfrm>
            <a:off x="457200" y="1357298"/>
            <a:ext cx="8258204" cy="5286412"/>
          </a:xfrm>
        </p:spPr>
        <p:txBody>
          <a:bodyPr>
            <a:noAutofit/>
          </a:bodyPr>
          <a:lstStyle/>
          <a:p>
            <a:pPr lvl="0"/>
            <a:r>
              <a:rPr lang="ka-GE" sz="2400" dirty="0" smtClean="0"/>
              <a:t>სწრაფი ცვლილება უნდა იყოს აცილებული თავიდან, რეკომენდებული დაქვეითება პლაზმის გლუკოზისა არის 4-6მმოლ/ლ/სთ–ში. იმ შემთხვევაში, თუ შრატში ნატრიუმის დონის მატება ხდება 2,4მმოლ/ლ–ზე მეტად გლუკოზის დონის 5,5მმოლ/ლ დაქვეითების საპასუხოდ, ვარაუდობენ საკმარისი სითხის ჩანაცვლებას.</a:t>
            </a:r>
            <a:endParaRPr lang="ru-RU" sz="2400" dirty="0" smtClean="0"/>
          </a:p>
          <a:p>
            <a:pPr lvl="0"/>
            <a:r>
              <a:rPr lang="ka-GE" sz="2400" dirty="0" smtClean="0"/>
              <a:t>სისხლში გლიკემიის დონე  უნდა დაქვეითდეს არა უმეტეს 5მმოლ/ლ/სთ. ინსულინის მცირე დოზით დაწყება (ი/ვ) შესაძლებელია 0,05ერთ/კგ/სთ, მაშინ როდესაც  გლუკოზის დონე დაქვეითდება სითხის გადასხმით ან დაუყოვნებლივ, თუ ნიშანია კეტონემიისა (3 β ჰიდროქსი ბუტირატი აღემატება 1მმოლ/ლ ან შარდის კეტონები მეტია 2+).</a:t>
            </a: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dirty="0" smtClean="0"/>
              <a:t>ჰჰმ–ის რეკომენდებული მკურნალობის პრინციპს წარმოადგენს:</a:t>
            </a:r>
            <a:endParaRPr lang="en-US" sz="3200" dirty="0"/>
          </a:p>
        </p:txBody>
      </p:sp>
      <p:sp>
        <p:nvSpPr>
          <p:cNvPr id="3" name="Content Placeholder 2"/>
          <p:cNvSpPr>
            <a:spLocks noGrp="1"/>
          </p:cNvSpPr>
          <p:nvPr>
            <p:ph idx="1"/>
          </p:nvPr>
        </p:nvSpPr>
        <p:spPr>
          <a:xfrm>
            <a:off x="1259632" y="1484784"/>
            <a:ext cx="7674056" cy="5040560"/>
          </a:xfrm>
        </p:spPr>
        <p:txBody>
          <a:bodyPr>
            <a:noAutofit/>
          </a:bodyPr>
          <a:lstStyle/>
          <a:p>
            <a:pPr lvl="0"/>
            <a:r>
              <a:rPr lang="ka-GE" sz="2000" dirty="0" smtClean="0"/>
              <a:t>პირველი 12 საათის განმავლობაში სასურველია  ი/ვ–ად   გადასხმული სითხის რაოდენობა იყოს დაახლოებით 3-6ლ</a:t>
            </a:r>
            <a:r>
              <a:rPr lang="en-US" sz="2000" dirty="0" smtClean="0"/>
              <a:t> (</a:t>
            </a:r>
            <a:r>
              <a:rPr lang="en-US" sz="2000" dirty="0" err="1" smtClean="0"/>
              <a:t>დაკარგული</a:t>
            </a:r>
            <a:r>
              <a:rPr lang="en-US" sz="2000" dirty="0" smtClean="0"/>
              <a:t> </a:t>
            </a:r>
            <a:r>
              <a:rPr lang="en-US" sz="2000" dirty="0" err="1" smtClean="0"/>
              <a:t>სითხის</a:t>
            </a:r>
            <a:r>
              <a:rPr lang="en-US" sz="2000" dirty="0" smtClean="0"/>
              <a:t> 50</a:t>
            </a:r>
            <a:r>
              <a:rPr lang="ka-GE" sz="2000" dirty="0" smtClean="0"/>
              <a:t>%), დანარჩენი დანაკარგის შევსება მოხდეს შემდეგ 12 საათში, თუმცა სრულ ნორმალიზაციას შეიძლება დასჭირდეს 72 საათი.</a:t>
            </a:r>
            <a:endParaRPr lang="ru-RU" sz="2000" dirty="0" smtClean="0"/>
          </a:p>
          <a:p>
            <a:pPr lvl="0"/>
            <a:r>
              <a:rPr lang="ka-GE" sz="2000" dirty="0" smtClean="0"/>
              <a:t>შეფასდეს მკურნალობის გართულებები, მაგ: ზედმეტი სითხის გადასხმისგან ტვინის შეშუპება ან ოსმოსური დემიელინიზაციის სინდრომი (აუარესებს ცნობიერების დონეს) შეფასება უნდა ჩატარდეს ხშირად ( ყოველ 1–2 საათში).</a:t>
            </a:r>
            <a:endParaRPr lang="ru-RU" sz="2000" dirty="0" smtClean="0"/>
          </a:p>
          <a:p>
            <a:pPr lvl="0"/>
            <a:r>
              <a:rPr lang="ka-GE" sz="2000" dirty="0" smtClean="0"/>
              <a:t>პაციენტების უმრავლესობა საჭიროებს პროფილაქტიკურ ანტიკოაგულაციურ თერაპიას.</a:t>
            </a:r>
            <a:endParaRPr lang="ru-RU" sz="2000" dirty="0" smtClean="0"/>
          </a:p>
          <a:p>
            <a:pPr lvl="0"/>
            <a:r>
              <a:rPr lang="ka-GE" sz="2000" dirty="0" smtClean="0"/>
              <a:t>ყველა პაციენტს აქვს მაღალი რისკი ტერფის წყლულის განვითარებისა, ქუსლები უნდა იყოს სათანადოდ დაცული, ყოველდღიურად ხდებოდეს დათვალიერება.</a:t>
            </a:r>
            <a:endParaRPr lang="ru-RU" sz="2000" dirty="0" smtClean="0"/>
          </a:p>
          <a:p>
            <a:pPr>
              <a:buNone/>
            </a:pPr>
            <a:r>
              <a:rPr lang="ka-GE" sz="2000" dirty="0" smtClean="0"/>
              <a:t> </a:t>
            </a:r>
            <a:endParaRPr lang="ru-RU" sz="2000" dirty="0" smtClean="0"/>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ka-GE" sz="3600" b="1" dirty="0" smtClean="0"/>
              <a:t>პირველადი შეფასება სითხის მოცულობის მდგომარეობისა</a:t>
            </a:r>
            <a:r>
              <a:rPr lang="ru-RU" dirty="0" smtClean="0"/>
              <a:t/>
            </a:r>
            <a:br>
              <a:rPr lang="ru-RU" dirty="0" smtClean="0"/>
            </a:br>
            <a:endParaRPr lang="ru-RU" dirty="0"/>
          </a:p>
        </p:txBody>
      </p:sp>
      <p:sp>
        <p:nvSpPr>
          <p:cNvPr id="3" name="Content Placeholder 2"/>
          <p:cNvSpPr>
            <a:spLocks noGrp="1"/>
          </p:cNvSpPr>
          <p:nvPr>
            <p:ph idx="1"/>
          </p:nvPr>
        </p:nvSpPr>
        <p:spPr/>
        <p:txBody>
          <a:bodyPr>
            <a:normAutofit/>
          </a:bodyPr>
          <a:lstStyle/>
          <a:p>
            <a:endParaRPr lang="en-US" sz="2000" dirty="0" smtClean="0"/>
          </a:p>
          <a:p>
            <a:endParaRPr lang="en-US" sz="2000" dirty="0" smtClean="0"/>
          </a:p>
          <a:p>
            <a:endParaRPr lang="en-US" sz="2000" dirty="0" smtClean="0"/>
          </a:p>
          <a:p>
            <a:pPr algn="ctr"/>
            <a:r>
              <a:rPr lang="ka-GE" sz="2400" dirty="0" smtClean="0"/>
              <a:t>ჰიპერგლიკემია წარმოადგენს ოსმოსური დიურეზისა და თირკმლის მიერ დიდი რაოდენობით ნატრიუმისა და კალიუმის დაკარგვის</a:t>
            </a:r>
            <a:r>
              <a:rPr lang="en-US" sz="2400" dirty="0" smtClean="0"/>
              <a:t> </a:t>
            </a:r>
            <a:r>
              <a:rPr lang="ka-GE" sz="2400" dirty="0" smtClean="0"/>
              <a:t>შედეგს.</a:t>
            </a: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Autofit/>
          </a:bodyPr>
          <a:lstStyle/>
          <a:p>
            <a:pPr algn="ctr"/>
            <a:r>
              <a:rPr lang="ka-GE" sz="2800" dirty="0" smtClean="0">
                <a:latin typeface="Sylfaen" pitchFamily="18" charset="0"/>
              </a:rPr>
              <a:t>სითხისა და ელექტროლიტების დანაკარგი ჰიპეროსმოლარული ჰიპერგლიკემიური მდგომარეობის დროს</a:t>
            </a:r>
            <a:endParaRPr lang="ru-RU" sz="2800" dirty="0">
              <a:latin typeface="Sylfaen" pitchFamily="18" charset="0"/>
            </a:endParaRPr>
          </a:p>
        </p:txBody>
      </p:sp>
      <p:graphicFrame>
        <p:nvGraphicFramePr>
          <p:cNvPr id="5" name="Content Placeholder 4"/>
          <p:cNvGraphicFramePr>
            <a:graphicFrameLocks noGrp="1"/>
          </p:cNvGraphicFramePr>
          <p:nvPr>
            <p:ph idx="1"/>
          </p:nvPr>
        </p:nvGraphicFramePr>
        <p:xfrm>
          <a:off x="457200" y="2357430"/>
          <a:ext cx="8229600" cy="3643340"/>
        </p:xfrm>
        <a:graphic>
          <a:graphicData uri="http://schemas.openxmlformats.org/drawingml/2006/table">
            <a:tbl>
              <a:tblPr firstRow="1" bandRow="1">
                <a:tableStyleId>{8A107856-5554-42FB-B03E-39F5DBC370BA}</a:tableStyleId>
              </a:tblPr>
              <a:tblGrid>
                <a:gridCol w="2057400"/>
                <a:gridCol w="2057400"/>
                <a:gridCol w="2057400"/>
                <a:gridCol w="2057400"/>
              </a:tblGrid>
              <a:tr h="728668">
                <a:tc>
                  <a:txBody>
                    <a:bodyPr/>
                    <a:lstStyle/>
                    <a:p>
                      <a:endParaRPr lang="ru-RU" dirty="0">
                        <a:latin typeface="Sylfaen" pitchFamily="18" charset="0"/>
                      </a:endParaRPr>
                    </a:p>
                  </a:txBody>
                  <a:tcPr/>
                </a:tc>
                <a:tc>
                  <a:txBody>
                    <a:bodyPr/>
                    <a:lstStyle/>
                    <a:p>
                      <a:endParaRPr lang="ru-RU">
                        <a:latin typeface="Sylfaen" pitchFamily="18" charset="0"/>
                      </a:endParaRPr>
                    </a:p>
                  </a:txBody>
                  <a:tcPr/>
                </a:tc>
                <a:tc>
                  <a:txBody>
                    <a:bodyPr/>
                    <a:lstStyle/>
                    <a:p>
                      <a:r>
                        <a:rPr lang="en-US" dirty="0" smtClean="0"/>
                        <a:t>60 kg</a:t>
                      </a:r>
                      <a:r>
                        <a:rPr lang="ka-GE" dirty="0" smtClean="0"/>
                        <a:t> პაციენტის</a:t>
                      </a:r>
                      <a:endParaRPr lang="ru-RU" dirty="0">
                        <a:latin typeface="Sylfae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 kg</a:t>
                      </a:r>
                      <a:r>
                        <a:rPr lang="ka-GE" dirty="0" smtClean="0"/>
                        <a:t> პაციენტის</a:t>
                      </a:r>
                      <a:endParaRPr lang="ru-RU" dirty="0" smtClean="0">
                        <a:latin typeface="Sylfaen" pitchFamily="18" charset="0"/>
                      </a:endParaRPr>
                    </a:p>
                    <a:p>
                      <a:endParaRPr lang="ru-RU" dirty="0">
                        <a:latin typeface="Sylfaen" pitchFamily="18" charset="0"/>
                      </a:endParaRPr>
                    </a:p>
                  </a:txBody>
                  <a:tcPr/>
                </a:tc>
              </a:tr>
              <a:tr h="728668">
                <a:tc>
                  <a:txBody>
                    <a:bodyPr/>
                    <a:lstStyle/>
                    <a:p>
                      <a:pPr algn="l"/>
                      <a:r>
                        <a:rPr lang="ka-GE" dirty="0" smtClean="0">
                          <a:latin typeface="Sylfaen" pitchFamily="18" charset="0"/>
                        </a:rPr>
                        <a:t>წყალი</a:t>
                      </a:r>
                      <a:endParaRPr lang="ru-RU" dirty="0">
                        <a:latin typeface="Sylfaen" pitchFamily="18" charset="0"/>
                      </a:endParaRPr>
                    </a:p>
                  </a:txBody>
                  <a:tcPr/>
                </a:tc>
                <a:tc>
                  <a:txBody>
                    <a:bodyPr/>
                    <a:lstStyle/>
                    <a:p>
                      <a:r>
                        <a:rPr lang="en-US" dirty="0" smtClean="0"/>
                        <a:t>100-220 ml/kg </a:t>
                      </a:r>
                      <a:endParaRPr lang="ru-RU" dirty="0">
                        <a:latin typeface="Sylfaen" pitchFamily="18" charset="0"/>
                      </a:endParaRPr>
                    </a:p>
                  </a:txBody>
                  <a:tcPr/>
                </a:tc>
                <a:tc>
                  <a:txBody>
                    <a:bodyPr/>
                    <a:lstStyle/>
                    <a:p>
                      <a:r>
                        <a:rPr lang="en-US" dirty="0" smtClean="0"/>
                        <a:t>6-13 </a:t>
                      </a:r>
                      <a:r>
                        <a:rPr lang="en-US" dirty="0" err="1" smtClean="0"/>
                        <a:t>litres</a:t>
                      </a:r>
                      <a:r>
                        <a:rPr lang="en-US" dirty="0" smtClean="0"/>
                        <a:t> </a:t>
                      </a:r>
                      <a:endParaRPr lang="ru-RU" dirty="0">
                        <a:latin typeface="Sylfaen" pitchFamily="18" charset="0"/>
                      </a:endParaRPr>
                    </a:p>
                  </a:txBody>
                  <a:tcPr/>
                </a:tc>
                <a:tc>
                  <a:txBody>
                    <a:bodyPr/>
                    <a:lstStyle/>
                    <a:p>
                      <a:r>
                        <a:rPr lang="en-US" dirty="0" smtClean="0"/>
                        <a:t>10-22 </a:t>
                      </a:r>
                      <a:r>
                        <a:rPr lang="en-US" dirty="0" err="1" smtClean="0"/>
                        <a:t>litres</a:t>
                      </a:r>
                      <a:endParaRPr lang="ru-RU" dirty="0">
                        <a:latin typeface="Sylfaen" pitchFamily="18" charset="0"/>
                      </a:endParaRPr>
                    </a:p>
                  </a:txBody>
                  <a:tcPr/>
                </a:tc>
              </a:tr>
              <a:tr h="728668">
                <a:tc>
                  <a:txBody>
                    <a:bodyPr/>
                    <a:lstStyle/>
                    <a:p>
                      <a:r>
                        <a:rPr lang="en-US" dirty="0" smtClean="0"/>
                        <a:t>Na+ </a:t>
                      </a:r>
                      <a:endParaRPr lang="ru-RU" dirty="0">
                        <a:latin typeface="Sylfaen" pitchFamily="18" charset="0"/>
                      </a:endParaRPr>
                    </a:p>
                  </a:txBody>
                  <a:tcPr/>
                </a:tc>
                <a:tc>
                  <a:txBody>
                    <a:bodyPr/>
                    <a:lstStyle/>
                    <a:p>
                      <a:r>
                        <a:rPr lang="en-US" dirty="0" smtClean="0"/>
                        <a:t>5-13 </a:t>
                      </a:r>
                      <a:r>
                        <a:rPr lang="en-US" dirty="0" err="1" smtClean="0"/>
                        <a:t>mmol</a:t>
                      </a:r>
                      <a:r>
                        <a:rPr lang="en-US" dirty="0" smtClean="0"/>
                        <a:t>/kg </a:t>
                      </a:r>
                      <a:endParaRPr lang="ru-RU" dirty="0">
                        <a:latin typeface="Sylfaen" pitchFamily="18" charset="0"/>
                      </a:endParaRPr>
                    </a:p>
                  </a:txBody>
                  <a:tcPr/>
                </a:tc>
                <a:tc>
                  <a:txBody>
                    <a:bodyPr/>
                    <a:lstStyle/>
                    <a:p>
                      <a:r>
                        <a:rPr lang="en-US" dirty="0" smtClean="0"/>
                        <a:t>300-780 </a:t>
                      </a:r>
                      <a:r>
                        <a:rPr lang="en-US" dirty="0" err="1" smtClean="0"/>
                        <a:t>mmol</a:t>
                      </a:r>
                      <a:r>
                        <a:rPr lang="en-US" dirty="0" smtClean="0"/>
                        <a:t> </a:t>
                      </a:r>
                      <a:endParaRPr lang="ru-RU" dirty="0">
                        <a:latin typeface="Sylfaen" pitchFamily="18" charset="0"/>
                      </a:endParaRPr>
                    </a:p>
                  </a:txBody>
                  <a:tcPr/>
                </a:tc>
                <a:tc>
                  <a:txBody>
                    <a:bodyPr/>
                    <a:lstStyle/>
                    <a:p>
                      <a:r>
                        <a:rPr lang="en-US" dirty="0" smtClean="0"/>
                        <a:t>500-1300 </a:t>
                      </a:r>
                      <a:r>
                        <a:rPr lang="en-US" dirty="0" err="1" smtClean="0"/>
                        <a:t>mmol</a:t>
                      </a:r>
                      <a:endParaRPr lang="ru-RU" dirty="0">
                        <a:latin typeface="Sylfaen" pitchFamily="18" charset="0"/>
                      </a:endParaRPr>
                    </a:p>
                  </a:txBody>
                  <a:tcPr/>
                </a:tc>
              </a:tr>
              <a:tr h="728668">
                <a:tc>
                  <a:txBody>
                    <a:bodyPr/>
                    <a:lstStyle/>
                    <a:p>
                      <a:r>
                        <a:rPr lang="en-US" dirty="0" err="1" smtClean="0"/>
                        <a:t>Cl</a:t>
                      </a:r>
                      <a:r>
                        <a:rPr lang="en-US" dirty="0" smtClean="0"/>
                        <a:t>- </a:t>
                      </a:r>
                      <a:endParaRPr lang="ru-RU" dirty="0">
                        <a:latin typeface="Sylfaen" pitchFamily="18" charset="0"/>
                      </a:endParaRPr>
                    </a:p>
                  </a:txBody>
                  <a:tcPr/>
                </a:tc>
                <a:tc>
                  <a:txBody>
                    <a:bodyPr/>
                    <a:lstStyle/>
                    <a:p>
                      <a:r>
                        <a:rPr lang="en-US" dirty="0" smtClean="0"/>
                        <a:t>5-15 </a:t>
                      </a:r>
                      <a:r>
                        <a:rPr lang="en-US" dirty="0" err="1" smtClean="0"/>
                        <a:t>mmol</a:t>
                      </a:r>
                      <a:r>
                        <a:rPr lang="en-US" dirty="0" smtClean="0"/>
                        <a:t>/kg </a:t>
                      </a:r>
                      <a:endParaRPr lang="ru-RU" dirty="0">
                        <a:latin typeface="Sylfaen" pitchFamily="18" charset="0"/>
                      </a:endParaRPr>
                    </a:p>
                  </a:txBody>
                  <a:tcPr/>
                </a:tc>
                <a:tc>
                  <a:txBody>
                    <a:bodyPr/>
                    <a:lstStyle/>
                    <a:p>
                      <a:r>
                        <a:rPr lang="en-US" dirty="0" smtClean="0"/>
                        <a:t>300-900 </a:t>
                      </a:r>
                      <a:r>
                        <a:rPr lang="en-US" dirty="0" err="1" smtClean="0"/>
                        <a:t>mmol</a:t>
                      </a:r>
                      <a:r>
                        <a:rPr lang="en-US" dirty="0" smtClean="0"/>
                        <a:t> </a:t>
                      </a:r>
                      <a:endParaRPr lang="ru-RU" dirty="0">
                        <a:latin typeface="Sylfaen" pitchFamily="18" charset="0"/>
                      </a:endParaRPr>
                    </a:p>
                  </a:txBody>
                  <a:tcPr/>
                </a:tc>
                <a:tc>
                  <a:txBody>
                    <a:bodyPr/>
                    <a:lstStyle/>
                    <a:p>
                      <a:r>
                        <a:rPr lang="en-US" dirty="0" smtClean="0"/>
                        <a:t>500-1500 </a:t>
                      </a:r>
                      <a:r>
                        <a:rPr lang="en-US" dirty="0" err="1" smtClean="0"/>
                        <a:t>mmol</a:t>
                      </a:r>
                      <a:endParaRPr lang="ru-RU" dirty="0">
                        <a:latin typeface="Sylfaen" pitchFamily="18" charset="0"/>
                      </a:endParaRPr>
                    </a:p>
                  </a:txBody>
                  <a:tcPr/>
                </a:tc>
              </a:tr>
              <a:tr h="728668">
                <a:tc>
                  <a:txBody>
                    <a:bodyPr/>
                    <a:lstStyle/>
                    <a:p>
                      <a:r>
                        <a:rPr lang="en-US" dirty="0" smtClean="0"/>
                        <a:t>K+ </a:t>
                      </a:r>
                      <a:endParaRPr lang="ru-RU" dirty="0">
                        <a:latin typeface="Sylfaen" pitchFamily="18" charset="0"/>
                      </a:endParaRPr>
                    </a:p>
                  </a:txBody>
                  <a:tcPr/>
                </a:tc>
                <a:tc>
                  <a:txBody>
                    <a:bodyPr/>
                    <a:lstStyle/>
                    <a:p>
                      <a:r>
                        <a:rPr lang="en-US" dirty="0" smtClean="0"/>
                        <a:t>4-6 </a:t>
                      </a:r>
                      <a:r>
                        <a:rPr lang="en-US" dirty="0" err="1" smtClean="0"/>
                        <a:t>mmol</a:t>
                      </a:r>
                      <a:r>
                        <a:rPr lang="en-US" dirty="0" smtClean="0"/>
                        <a:t>/kg </a:t>
                      </a:r>
                      <a:endParaRPr lang="ru-RU" dirty="0">
                        <a:latin typeface="Sylfaen" pitchFamily="18" charset="0"/>
                      </a:endParaRPr>
                    </a:p>
                  </a:txBody>
                  <a:tcPr/>
                </a:tc>
                <a:tc>
                  <a:txBody>
                    <a:bodyPr/>
                    <a:lstStyle/>
                    <a:p>
                      <a:r>
                        <a:rPr lang="en-US" dirty="0" smtClean="0"/>
                        <a:t>240-360 </a:t>
                      </a:r>
                      <a:r>
                        <a:rPr lang="en-US" dirty="0" err="1" smtClean="0"/>
                        <a:t>mmol</a:t>
                      </a:r>
                      <a:r>
                        <a:rPr lang="en-US" dirty="0" smtClean="0"/>
                        <a:t> </a:t>
                      </a:r>
                      <a:endParaRPr lang="ru-RU" dirty="0">
                        <a:latin typeface="Sylfaen" pitchFamily="18" charset="0"/>
                      </a:endParaRPr>
                    </a:p>
                  </a:txBody>
                  <a:tcPr/>
                </a:tc>
                <a:tc>
                  <a:txBody>
                    <a:bodyPr/>
                    <a:lstStyle/>
                    <a:p>
                      <a:r>
                        <a:rPr lang="en-US" dirty="0" smtClean="0"/>
                        <a:t>400-600 </a:t>
                      </a:r>
                      <a:r>
                        <a:rPr lang="en-US" dirty="0" err="1" smtClean="0"/>
                        <a:t>mmol</a:t>
                      </a:r>
                      <a:endParaRPr lang="ru-RU" dirty="0">
                        <a:latin typeface="Sylfae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720080"/>
          </a:xfrm>
        </p:spPr>
        <p:txBody>
          <a:bodyPr>
            <a:normAutofit fontScale="90000"/>
          </a:bodyPr>
          <a:lstStyle/>
          <a:p>
            <a:pPr algn="ctr"/>
            <a:r>
              <a:rPr lang="ka-GE" sz="3600" b="1" dirty="0" smtClean="0"/>
              <a:t>ინსულინის დოზა და დრო</a:t>
            </a:r>
            <a:r>
              <a:rPr lang="ru-RU" dirty="0" smtClean="0"/>
              <a:t/>
            </a:r>
            <a:br>
              <a:rPr lang="ru-RU" dirty="0" smtClean="0"/>
            </a:br>
            <a:endParaRPr lang="ru-RU" dirty="0"/>
          </a:p>
        </p:txBody>
      </p:sp>
      <p:sp>
        <p:nvSpPr>
          <p:cNvPr id="3" name="Content Placeholder 2"/>
          <p:cNvSpPr>
            <a:spLocks noGrp="1"/>
          </p:cNvSpPr>
          <p:nvPr>
            <p:ph idx="1"/>
          </p:nvPr>
        </p:nvSpPr>
        <p:spPr>
          <a:xfrm>
            <a:off x="395536" y="1052736"/>
            <a:ext cx="8291264" cy="5328592"/>
          </a:xfrm>
        </p:spPr>
        <p:txBody>
          <a:bodyPr>
            <a:noAutofit/>
          </a:bodyPr>
          <a:lstStyle/>
          <a:p>
            <a:pPr lvl="0"/>
            <a:r>
              <a:rPr lang="ka-GE" sz="2000" dirty="0" smtClean="0"/>
              <a:t>მნიშვნელოვანი კეტონემიის (3 ბეტა ჰიდროქსი ბუტირატი მეტია 1 მოლლ/ლ)  არსებობა მიგვითითებს ჰიპოინსულინემიაზე და აუცილებელია დაუყოვნებლივ ინსულინოთერაპიის დაწყება.</a:t>
            </a:r>
            <a:endParaRPr lang="ru-RU" sz="2000" dirty="0" smtClean="0"/>
          </a:p>
          <a:p>
            <a:pPr lvl="0"/>
            <a:r>
              <a:rPr lang="ka-GE" sz="2000" dirty="0" smtClean="0"/>
              <a:t>იმ შემთხვევაში, თუ არ არის მნიშვნელოვანი კეტონემია (3 β ჰიდროქსი ბუტირატი ნაკლებია 1 მმოლ/ლ), არ ხდება ინსულინის დაწყება.</a:t>
            </a:r>
            <a:endParaRPr lang="en-US" sz="2000" dirty="0" smtClean="0"/>
          </a:p>
          <a:p>
            <a:pPr lvl="0"/>
            <a:endParaRPr lang="ru-RU" sz="2000" dirty="0" smtClean="0"/>
          </a:p>
          <a:p>
            <a:r>
              <a:rPr lang="ka-GE" sz="2000" dirty="0" smtClean="0"/>
              <a:t>მხოლოდ სითხის გადასხმა 0,9% ნატრიუმის ქლორიდით იწვევს გლუკოზის დაქვეითებას, რადგან იმატებს ინსულინის მგრძნობელობა და ხელს უწყობს ოსმოლარობის დაქვეითებას. ინსულინით მკურნალობამ სითხის გადასხმამდე შეიძლება გამოიწვიოს გულ–სისხლძარღვთა მწვავე უკმარისობა, რადგან წყალი მოძრაობს ექსტრავასკულარულ სივრცეში, რის შედეგადაც მცირდება ინტრავასკულარული მოცულობა (შედეგად იზრდება გლიკემიის დონე და დიურეზი, შარდით გლუკოზის ექსკრეცია).</a:t>
            </a:r>
            <a:endParaRPr lang="en-US" sz="2000" dirty="0" smtClean="0"/>
          </a:p>
          <a:p>
            <a:pPr>
              <a:buNone/>
            </a:pPr>
            <a:endParaRPr lang="ru-RU" sz="2000" dirty="0" smtClean="0"/>
          </a:p>
          <a:p>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8"/>
            <a:ext cx="8496944" cy="6408712"/>
          </a:xfrm>
        </p:spPr>
        <p:txBody>
          <a:bodyPr>
            <a:normAutofit fontScale="90000"/>
          </a:bodyPr>
          <a:lstStyle/>
          <a:p>
            <a:r>
              <a:rPr lang="ka-GE" sz="3300" dirty="0" smtClean="0"/>
              <a:t>ამერიკის დიაბეტის ასოციაციის </a:t>
            </a:r>
            <a:br>
              <a:rPr lang="ka-GE" sz="3300" dirty="0" smtClean="0"/>
            </a:br>
            <a:r>
              <a:rPr lang="ka-GE" sz="3300" dirty="0" smtClean="0"/>
              <a:t>გაიდლაინი, </a:t>
            </a:r>
            <a:r>
              <a:rPr lang="ka-GE" sz="3300" dirty="0" smtClean="0">
                <a:effectLst/>
              </a:rPr>
              <a:t>2009წ.  </a:t>
            </a:r>
            <a:r>
              <a:rPr lang="en-US" sz="3300" dirty="0" smtClean="0"/>
              <a:t/>
            </a:r>
            <a:br>
              <a:rPr lang="en-US" sz="3300" dirty="0" smtClean="0"/>
            </a:br>
            <a:r>
              <a:rPr lang="en-US" sz="3300" dirty="0" smtClean="0"/>
              <a:t/>
            </a:r>
            <a:br>
              <a:rPr lang="en-US" sz="3300" dirty="0" smtClean="0"/>
            </a:br>
            <a:r>
              <a:rPr lang="en-US" sz="3300" dirty="0" smtClean="0"/>
              <a:t/>
            </a:r>
            <a:br>
              <a:rPr lang="en-US" sz="3300" dirty="0" smtClean="0"/>
            </a:br>
            <a:r>
              <a:rPr lang="ka-GE" sz="3300" dirty="0" smtClean="0"/>
              <a:t>შაქრიანი დიაბეტის  მართვის ბრიტანელ საზოგადოებათა ერთობლივი გაიდლაინი, 2012წ.</a:t>
            </a:r>
            <a:r>
              <a:rPr lang="ka-GE" dirty="0" smtClean="0"/>
              <a:t/>
            </a:r>
            <a:br>
              <a:rPr lang="ka-GE" dirty="0" smtClean="0"/>
            </a:br>
            <a:r>
              <a:rPr lang="ka-GE" dirty="0" smtClean="0"/>
              <a:t/>
            </a:r>
            <a:br>
              <a:rPr lang="ka-GE" dirty="0" smtClean="0"/>
            </a:br>
            <a:r>
              <a:rPr lang="ka-GE" dirty="0" smtClean="0"/>
              <a:t/>
            </a:r>
            <a:br>
              <a:rPr lang="ka-GE" dirty="0" smtClean="0"/>
            </a:br>
            <a:r>
              <a:rPr lang="en-US" dirty="0" smtClean="0"/>
              <a:t/>
            </a:r>
            <a:br>
              <a:rPr lang="en-US" dirty="0" smtClean="0"/>
            </a:br>
            <a:r>
              <a:rPr lang="ka-GE" sz="3100" dirty="0" smtClean="0"/>
              <a:t>რუსეთის ფედერაციის ეროვნული სახელმძღვანელო, 2013წ.</a:t>
            </a:r>
            <a:endParaRPr lang="en-US" dirty="0"/>
          </a:p>
        </p:txBody>
      </p:sp>
      <p:pic>
        <p:nvPicPr>
          <p:cNvPr id="1026" name="Picture 2" descr="C:\Users\User\Desktop\DISN UK group.jpg"/>
          <p:cNvPicPr>
            <a:picLocks noChangeAspect="1" noChangeArrowheads="1"/>
          </p:cNvPicPr>
          <p:nvPr/>
        </p:nvPicPr>
        <p:blipFill>
          <a:blip r:embed="rId2" cstate="print"/>
          <a:srcRect/>
          <a:stretch>
            <a:fillRect/>
          </a:stretch>
        </p:blipFill>
        <p:spPr bwMode="auto">
          <a:xfrm>
            <a:off x="755576" y="3717032"/>
            <a:ext cx="1555427" cy="1233187"/>
          </a:xfrm>
          <a:prstGeom prst="rect">
            <a:avLst/>
          </a:prstGeom>
          <a:noFill/>
        </p:spPr>
      </p:pic>
      <p:pic>
        <p:nvPicPr>
          <p:cNvPr id="1027" name="Picture 3" descr="C:\Users\User\Desktop\ABCD.jpg"/>
          <p:cNvPicPr>
            <a:picLocks noChangeAspect="1" noChangeArrowheads="1"/>
          </p:cNvPicPr>
          <p:nvPr/>
        </p:nvPicPr>
        <p:blipFill>
          <a:blip r:embed="rId3" cstate="print"/>
          <a:srcRect/>
          <a:stretch>
            <a:fillRect/>
          </a:stretch>
        </p:blipFill>
        <p:spPr bwMode="auto">
          <a:xfrm>
            <a:off x="3203848" y="3789040"/>
            <a:ext cx="1731537" cy="1025649"/>
          </a:xfrm>
          <a:prstGeom prst="rect">
            <a:avLst/>
          </a:prstGeom>
          <a:noFill/>
        </p:spPr>
      </p:pic>
      <p:pic>
        <p:nvPicPr>
          <p:cNvPr id="1028" name="Picture 4" descr="C:\Users\User\Desktop\diabetes UK.jpg"/>
          <p:cNvPicPr>
            <a:picLocks noChangeAspect="1" noChangeArrowheads="1"/>
          </p:cNvPicPr>
          <p:nvPr/>
        </p:nvPicPr>
        <p:blipFill>
          <a:blip r:embed="rId4" cstate="print"/>
          <a:srcRect/>
          <a:stretch>
            <a:fillRect/>
          </a:stretch>
        </p:blipFill>
        <p:spPr bwMode="auto">
          <a:xfrm>
            <a:off x="5436096" y="3573016"/>
            <a:ext cx="3220194" cy="1044172"/>
          </a:xfrm>
          <a:prstGeom prst="rect">
            <a:avLst/>
          </a:prstGeom>
          <a:noFill/>
        </p:spPr>
      </p:pic>
      <p:pic>
        <p:nvPicPr>
          <p:cNvPr id="8" name="Picture 2"/>
          <p:cNvPicPr>
            <a:picLocks noChangeAspect="1" noChangeArrowheads="1"/>
          </p:cNvPicPr>
          <p:nvPr/>
        </p:nvPicPr>
        <p:blipFill>
          <a:blip r:embed="rId5" cstate="print"/>
          <a:stretch>
            <a:fillRect/>
          </a:stretch>
        </p:blipFill>
        <p:spPr bwMode="auto">
          <a:xfrm>
            <a:off x="7164288" y="5085184"/>
            <a:ext cx="1489396" cy="1584176"/>
          </a:xfrm>
          <a:prstGeom prst="rect">
            <a:avLst/>
          </a:prstGeom>
          <a:noFill/>
          <a:ln w="9525">
            <a:noFill/>
            <a:miter lim="800000"/>
            <a:headEnd/>
            <a:tailEnd/>
          </a:ln>
          <a:effectLst/>
        </p:spPr>
      </p:pic>
      <p:pic>
        <p:nvPicPr>
          <p:cNvPr id="2" name="Picture 2" descr="C:\Users\User\Desktop\უსახელო\American-Diabetes-Association-logo.jpg"/>
          <p:cNvPicPr>
            <a:picLocks noChangeAspect="1" noChangeArrowheads="1"/>
          </p:cNvPicPr>
          <p:nvPr/>
        </p:nvPicPr>
        <p:blipFill>
          <a:blip r:embed="rId6" cstate="print"/>
          <a:srcRect/>
          <a:stretch>
            <a:fillRect/>
          </a:stretch>
        </p:blipFill>
        <p:spPr bwMode="auto">
          <a:xfrm>
            <a:off x="6876256" y="188640"/>
            <a:ext cx="1800200" cy="189621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z="4400" b="1" dirty="0" smtClean="0"/>
              <a:t>ინსულინის დოზა და დრო</a:t>
            </a:r>
            <a:endParaRPr lang="en-US" dirty="0"/>
          </a:p>
        </p:txBody>
      </p:sp>
      <p:sp>
        <p:nvSpPr>
          <p:cNvPr id="3" name="Content Placeholder 2"/>
          <p:cNvSpPr>
            <a:spLocks noGrp="1"/>
          </p:cNvSpPr>
          <p:nvPr>
            <p:ph idx="1"/>
          </p:nvPr>
        </p:nvSpPr>
        <p:spPr/>
        <p:txBody>
          <a:bodyPr>
            <a:normAutofit/>
          </a:bodyPr>
          <a:lstStyle/>
          <a:p>
            <a:pPr lvl="0"/>
            <a:r>
              <a:rPr lang="ka-GE" sz="2400" dirty="0" smtClean="0"/>
              <a:t>რეკომენდებული ინსულინის დოზა არის ინტრავენურად 0,05ერთ/კგ/სთ (მაგ: 4 ერთ/სთ 80 კგ პაციენეტში). შემდგომ გლუკოზის დონის დაქვეითება 5მმოლ/ლ–ით  სთ–ში არის იდეალური, ხელახალი სითხის მიღებისას უნდა შეფასდეს თირკმლის ფუნქცია.</a:t>
            </a:r>
            <a:endParaRPr lang="en-US" sz="2400" dirty="0" smtClean="0"/>
          </a:p>
          <a:p>
            <a:pPr lvl="0"/>
            <a:endParaRPr lang="ru-RU" sz="2400" dirty="0" smtClean="0"/>
          </a:p>
          <a:p>
            <a:pPr lvl="0"/>
            <a:r>
              <a:rPr lang="ka-GE" sz="2400" dirty="0" smtClean="0"/>
              <a:t>5% – იანი გლუკოზის გადასხმა ხდება, როდესაც გლიკემიის დონე არა უმეტეს 16მმოლ/ლ–ია.</a:t>
            </a:r>
            <a:endParaRPr lang="ru-RU" sz="2400" dirty="0" smtClean="0"/>
          </a:p>
          <a:p>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hs sqema.jpg"/>
          <p:cNvPicPr>
            <a:picLocks noGrp="1" noChangeAspect="1"/>
          </p:cNvPicPr>
          <p:nvPr>
            <p:ph idx="1"/>
          </p:nvPr>
        </p:nvPicPr>
        <p:blipFill>
          <a:blip r:embed="rId2" cstate="print"/>
          <a:stretch>
            <a:fillRect/>
          </a:stretch>
        </p:blipFill>
        <p:spPr>
          <a:xfrm>
            <a:off x="890588" y="1125537"/>
            <a:ext cx="7372350" cy="4895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smtClean="0"/>
              <a:t>კალიუმი K+</a:t>
            </a:r>
            <a:r>
              <a:rPr lang="ru-RU" smtClean="0"/>
              <a:t/>
            </a:r>
            <a:br>
              <a:rPr lang="ru-RU" smtClean="0"/>
            </a:br>
            <a:endParaRPr lang="ru-RU" dirty="0"/>
          </a:p>
        </p:txBody>
      </p:sp>
      <p:sp>
        <p:nvSpPr>
          <p:cNvPr id="3" name="Content Placeholder 2"/>
          <p:cNvSpPr>
            <a:spLocks noGrp="1"/>
          </p:cNvSpPr>
          <p:nvPr>
            <p:ph idx="1"/>
          </p:nvPr>
        </p:nvSpPr>
        <p:spPr/>
        <p:txBody>
          <a:bodyPr>
            <a:normAutofit/>
          </a:bodyPr>
          <a:lstStyle/>
          <a:p>
            <a:r>
              <a:rPr lang="ka-GE" sz="2400" dirty="0" smtClean="0"/>
              <a:t>K+ის მნიშვნელოვანი რაოდენობა იკარგება საშარდე სისტემით, რაც არის შედეგი ოსმოსური დიურეზის. </a:t>
            </a:r>
            <a:endParaRPr lang="en-US" sz="2400" dirty="0" smtClean="0"/>
          </a:p>
          <a:p>
            <a:endParaRPr lang="ru-RU" sz="2400" dirty="0" smtClean="0"/>
          </a:p>
          <a:p>
            <a:r>
              <a:rPr lang="ka-GE" sz="2400" dirty="0" smtClean="0"/>
              <a:t>ჰჰმ–ის მკურნალობის პროცესში (რეჰიდრატაცია და ინსულინოთერაპია) აღინიშნება K+ის დონის სწრაფი ვარდნა, რაც განპირობებულია K+ის შესვლით უჯრედში. თუმცა, K+ით ჩანაცვლებითი თერაპია არ უნდა იყოს დაწყებული მანამ სანამ, კალიუმის დონე &lt;5,5მექვ/ლ. </a:t>
            </a: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კალიუმის გადასხმა </a:t>
            </a:r>
            <a:endParaRPr lang="ru-RU" dirty="0"/>
          </a:p>
        </p:txBody>
      </p:sp>
      <p:graphicFrame>
        <p:nvGraphicFramePr>
          <p:cNvPr id="4" name="Content Placeholder 3"/>
          <p:cNvGraphicFramePr>
            <a:graphicFrameLocks noGrp="1"/>
          </p:cNvGraphicFramePr>
          <p:nvPr>
            <p:ph idx="1"/>
          </p:nvPr>
        </p:nvGraphicFramePr>
        <p:xfrm>
          <a:off x="357158" y="2643182"/>
          <a:ext cx="8229600" cy="2105028"/>
        </p:xfrm>
        <a:graphic>
          <a:graphicData uri="http://schemas.openxmlformats.org/drawingml/2006/table">
            <a:tbl>
              <a:tblPr firstRow="1" bandRow="1">
                <a:tableStyleId>{8A107856-5554-42FB-B03E-39F5DBC370BA}</a:tableStyleId>
              </a:tblPr>
              <a:tblGrid>
                <a:gridCol w="4143404"/>
                <a:gridCol w="4086196"/>
              </a:tblGrid>
              <a:tr h="508636">
                <a:tc>
                  <a:txBody>
                    <a:bodyPr/>
                    <a:lstStyle/>
                    <a:p>
                      <a:pPr algn="ctr"/>
                      <a:r>
                        <a:rPr lang="ka-GE" sz="1600" dirty="0" smtClean="0"/>
                        <a:t>კალიუმის დონე პირველ 24სთ–ში (მმოლ/ლ)</a:t>
                      </a:r>
                      <a:endParaRPr lang="ru-RU" sz="1600" dirty="0"/>
                    </a:p>
                  </a:txBody>
                  <a:tcPr/>
                </a:tc>
                <a:tc>
                  <a:txBody>
                    <a:bodyPr/>
                    <a:lstStyle/>
                    <a:p>
                      <a:pPr algn="ctr"/>
                      <a:r>
                        <a:rPr lang="ka-GE" sz="1600" dirty="0" smtClean="0"/>
                        <a:t>კალიუმის გადასხმა  </a:t>
                      </a:r>
                      <a:endParaRPr lang="ru-RU" sz="1600" dirty="0"/>
                    </a:p>
                  </a:txBody>
                  <a:tcPr/>
                </a:tc>
              </a:tr>
              <a:tr h="508636">
                <a:tc>
                  <a:txBody>
                    <a:bodyPr/>
                    <a:lstStyle/>
                    <a:p>
                      <a:r>
                        <a:rPr lang="ka-GE" dirty="0" smtClean="0"/>
                        <a:t>მეტი  5.5</a:t>
                      </a:r>
                      <a:endParaRPr lang="ru-RU" dirty="0"/>
                    </a:p>
                  </a:txBody>
                  <a:tcPr/>
                </a:tc>
                <a:tc>
                  <a:txBody>
                    <a:bodyPr/>
                    <a:lstStyle/>
                    <a:p>
                      <a:r>
                        <a:rPr lang="ka-GE" dirty="0" smtClean="0"/>
                        <a:t> –</a:t>
                      </a:r>
                      <a:endParaRPr lang="ru-RU" dirty="0"/>
                    </a:p>
                  </a:txBody>
                  <a:tcPr/>
                </a:tc>
              </a:tr>
              <a:tr h="508636">
                <a:tc>
                  <a:txBody>
                    <a:bodyPr/>
                    <a:lstStyle/>
                    <a:p>
                      <a:r>
                        <a:rPr lang="ka-GE" dirty="0" smtClean="0"/>
                        <a:t>3.5 – 5.5</a:t>
                      </a:r>
                      <a:endParaRPr lang="ru-RU" dirty="0"/>
                    </a:p>
                  </a:txBody>
                  <a:tcPr/>
                </a:tc>
                <a:tc>
                  <a:txBody>
                    <a:bodyPr/>
                    <a:lstStyle/>
                    <a:p>
                      <a:r>
                        <a:rPr lang="ka-GE" dirty="0" smtClean="0"/>
                        <a:t>40მმოლ/ლ</a:t>
                      </a:r>
                      <a:endParaRPr lang="ru-RU" dirty="0"/>
                    </a:p>
                  </a:txBody>
                  <a:tcPr/>
                </a:tc>
              </a:tr>
              <a:tr h="508636">
                <a:tc>
                  <a:txBody>
                    <a:bodyPr/>
                    <a:lstStyle/>
                    <a:p>
                      <a:r>
                        <a:rPr lang="ka-GE" dirty="0" smtClean="0"/>
                        <a:t>დაბალი  3.5</a:t>
                      </a:r>
                      <a:endParaRPr lang="ru-RU" dirty="0"/>
                    </a:p>
                  </a:txBody>
                  <a:tcPr/>
                </a:tc>
                <a:tc>
                  <a:txBody>
                    <a:bodyPr/>
                    <a:lstStyle/>
                    <a:p>
                      <a:r>
                        <a:rPr lang="ka-GE" dirty="0" smtClean="0"/>
                        <a:t>დამატებით</a:t>
                      </a:r>
                      <a:r>
                        <a:rPr lang="ka-GE" baseline="0" dirty="0" smtClean="0"/>
                        <a:t> კალიუმის გადასხმა</a:t>
                      </a:r>
                      <a:endParaRPr lang="ru-RU"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sz="3600" b="1" dirty="0" smtClean="0"/>
              <a:t>ანტი ინფექციური თერაპია</a:t>
            </a:r>
            <a:r>
              <a:rPr lang="ru-RU" dirty="0" smtClean="0"/>
              <a:t/>
            </a:r>
            <a:br>
              <a:rPr lang="ru-RU" dirty="0" smtClean="0"/>
            </a:br>
            <a:endParaRPr lang="ru-RU" dirty="0"/>
          </a:p>
        </p:txBody>
      </p:sp>
      <p:sp>
        <p:nvSpPr>
          <p:cNvPr id="3" name="Content Placeholder 2"/>
          <p:cNvSpPr>
            <a:spLocks noGrp="1"/>
          </p:cNvSpPr>
          <p:nvPr>
            <p:ph idx="1"/>
          </p:nvPr>
        </p:nvSpPr>
        <p:spPr/>
        <p:txBody>
          <a:bodyPr>
            <a:normAutofit/>
          </a:bodyPr>
          <a:lstStyle/>
          <a:p>
            <a:endParaRPr lang="en-US" sz="2400" dirty="0" smtClean="0"/>
          </a:p>
          <a:p>
            <a:pPr>
              <a:buFont typeface="Wingdings" pitchFamily="2" charset="2"/>
              <a:buChar char="Ø"/>
            </a:pPr>
            <a:endParaRPr lang="en-US" sz="2400" dirty="0" smtClean="0"/>
          </a:p>
          <a:p>
            <a:pPr>
              <a:buFont typeface="Wingdings" pitchFamily="2" charset="2"/>
              <a:buChar char="Ø"/>
            </a:pPr>
            <a:r>
              <a:rPr lang="ka-GE" sz="2400" dirty="0" smtClean="0"/>
              <a:t>უნდა იქნას დადგენილი ინფექციის წყარო და ჩატარდეს C რეაქტიული ცილის გამოკვლევა. ანტიბიოტიკები უნდა მიეცეს, როდესაც კლინიკურად გამოხატულია ინფექციის ნიშნები. </a:t>
            </a: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60648"/>
            <a:ext cx="7498080" cy="720080"/>
          </a:xfrm>
        </p:spPr>
        <p:txBody>
          <a:bodyPr>
            <a:normAutofit fontScale="90000"/>
          </a:bodyPr>
          <a:lstStyle/>
          <a:p>
            <a:pPr algn="ctr"/>
            <a:r>
              <a:rPr lang="ka-GE" sz="4000" b="1" dirty="0" smtClean="0"/>
              <a:t>ანტიკოაგულანტები </a:t>
            </a:r>
            <a:r>
              <a:rPr lang="ru-RU" dirty="0" smtClean="0"/>
              <a:t/>
            </a:r>
            <a:br>
              <a:rPr lang="ru-RU" dirty="0" smtClean="0"/>
            </a:br>
            <a:endParaRPr lang="ru-RU" dirty="0"/>
          </a:p>
        </p:txBody>
      </p:sp>
      <p:sp>
        <p:nvSpPr>
          <p:cNvPr id="3" name="Content Placeholder 2"/>
          <p:cNvSpPr>
            <a:spLocks noGrp="1"/>
          </p:cNvSpPr>
          <p:nvPr>
            <p:ph idx="1"/>
          </p:nvPr>
        </p:nvSpPr>
        <p:spPr>
          <a:xfrm>
            <a:off x="457200" y="764704"/>
            <a:ext cx="8229600" cy="5879006"/>
          </a:xfrm>
        </p:spPr>
        <p:txBody>
          <a:bodyPr>
            <a:normAutofit/>
          </a:bodyPr>
          <a:lstStyle/>
          <a:p>
            <a:pPr>
              <a:buFont typeface="Wingdings" pitchFamily="2" charset="2"/>
              <a:buChar char="Ø"/>
            </a:pPr>
            <a:endParaRPr lang="en-US" sz="2400" dirty="0" smtClean="0"/>
          </a:p>
          <a:p>
            <a:pPr>
              <a:buFont typeface="Wingdings" pitchFamily="2" charset="2"/>
              <a:buChar char="Ø"/>
            </a:pPr>
            <a:r>
              <a:rPr lang="ka-GE" sz="2400" dirty="0" smtClean="0"/>
              <a:t>პაციენტებს ჰჰმ-ს დროს მაღალი აქვთ რისკი არტერიული და ვენური თრომბოემბოლიის განვითარებისა. წინა კვლევებმა დაადგინა, რომ დიაბეტიან პაციენტებში და ჰიპეროსმოლარობის დროს იზრდება რისკი ვენური თრომბოემბოლიისა და მსგავსად იზრდება რისკი თირკმლის მწვავე უკმარისობისა, მწვავე სეფსისისა ან შემაერთებელი ქსოვილის დაზიანებისა. ჰიპერნატრიემიამ და ანტიდიურეზული ჰორმონის კონცენტრაციის მატებამ შეიძლება ხელი შეუწყოს თრომბოგენეზს ჰომეოსატზის ფუნქციის ცვლილებების განვითარებით, რაც შეესაბამება ჰიპერკოაგულაციურ მდგომარეობას.</a:t>
            </a:r>
            <a:endParaRPr lang="ru-RU"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7498080" cy="1143000"/>
          </a:xfrm>
        </p:spPr>
        <p:txBody>
          <a:bodyPr/>
          <a:lstStyle/>
          <a:p>
            <a:pPr algn="ctr"/>
            <a:r>
              <a:rPr lang="ka-GE" sz="3600" b="1" dirty="0" smtClean="0"/>
              <a:t>ანტიკოაგულანტები</a:t>
            </a:r>
            <a:endParaRPr lang="en-US" sz="3600" dirty="0"/>
          </a:p>
        </p:txBody>
      </p:sp>
      <p:sp>
        <p:nvSpPr>
          <p:cNvPr id="3" name="Content Placeholder 2"/>
          <p:cNvSpPr>
            <a:spLocks noGrp="1"/>
          </p:cNvSpPr>
          <p:nvPr>
            <p:ph idx="1"/>
          </p:nvPr>
        </p:nvSpPr>
        <p:spPr>
          <a:xfrm>
            <a:off x="467544" y="908720"/>
            <a:ext cx="8676456" cy="5328592"/>
          </a:xfrm>
        </p:spPr>
        <p:txBody>
          <a:bodyPr>
            <a:noAutofit/>
          </a:bodyPr>
          <a:lstStyle/>
          <a:p>
            <a:pPr>
              <a:lnSpc>
                <a:spcPct val="120000"/>
              </a:lnSpc>
              <a:buNone/>
            </a:pPr>
            <a:r>
              <a:rPr lang="ka-GE" sz="2200" dirty="0" smtClean="0"/>
              <a:t>	ყველა პაციენტმა პროფილაქტიკის მიზნით უნდა მიიღოს დაბალმოლეკულური წონის ჰეპარინი, იმ შემთხვევაში თუ არ აქვს უკუჩვენება. გამოკითხვის შედეგად ბრიტანეთის საავადმყოფოების გაიდლაინით ჰჰმ-ს დროს რეკომენდეულია მკურნალობის მანძილზე ანტიკოაგულაცური თერაპია. თუმცა მოხუც პაციენტებში ჰჰმ-ს დროს მაღალი აქვთ რისკი სისხლდენის განვითარებისა და ასეთი მიდგომა შეუძლებელია. ანტიკოაგულანტებით მკურნალობას იწყებენ, როდესაც ეჭვი არის თრომბოზზე ან მწვავე კორონარულ სინდრომზე. ერთ-ერთი კვლევის თანახმად სტაციონარიდან გაწერიდან 3 თვის შემდეგ პაციენტები იმყოფებიან ვენური თრომბოემბოლიის განვითარების რისკის ქვეშ.</a:t>
            </a:r>
            <a:endParaRPr lang="ru-RU" sz="22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94122"/>
          </a:xfrm>
        </p:spPr>
        <p:txBody>
          <a:bodyPr>
            <a:normAutofit fontScale="90000"/>
          </a:bodyPr>
          <a:lstStyle/>
          <a:p>
            <a:pPr algn="ctr"/>
            <a:r>
              <a:rPr lang="en-US" sz="3600" b="1" dirty="0" smtClean="0"/>
              <a:t/>
            </a:r>
            <a:br>
              <a:rPr lang="en-US" sz="3600" b="1" dirty="0" smtClean="0"/>
            </a:br>
            <a:r>
              <a:rPr lang="ka-GE" sz="3100" b="1" dirty="0" smtClean="0"/>
              <a:t>1 საათი: დაუყოვნებლივი მართვა დიაგნოზის საფუძველზე: 0-60წთ</a:t>
            </a:r>
            <a:r>
              <a:rPr lang="ru-RU" dirty="0" smtClean="0"/>
              <a:t/>
            </a:r>
            <a:br>
              <a:rPr lang="ru-RU" dirty="0" smtClean="0"/>
            </a:br>
            <a:endParaRPr lang="ru-RU" dirty="0"/>
          </a:p>
        </p:txBody>
      </p:sp>
      <p:sp>
        <p:nvSpPr>
          <p:cNvPr id="3" name="Content Placeholder 2"/>
          <p:cNvSpPr>
            <a:spLocks noGrp="1"/>
          </p:cNvSpPr>
          <p:nvPr>
            <p:ph idx="1"/>
          </p:nvPr>
        </p:nvSpPr>
        <p:spPr>
          <a:xfrm>
            <a:off x="1115616" y="1196752"/>
            <a:ext cx="7818072" cy="5400600"/>
          </a:xfrm>
        </p:spPr>
        <p:txBody>
          <a:bodyPr>
            <a:noAutofit/>
          </a:bodyPr>
          <a:lstStyle/>
          <a:p>
            <a:pPr lvl="0"/>
            <a:r>
              <a:rPr lang="ka-GE" sz="1800" dirty="0" smtClean="0"/>
              <a:t>დაიწყოს ი/ვ 0,9%ნატრიუმის ქლორიდი- 1ლ 1 საათის განმავლობაში.</a:t>
            </a:r>
            <a:endParaRPr lang="ru-RU" sz="1800" dirty="0" smtClean="0"/>
          </a:p>
          <a:p>
            <a:pPr lvl="0"/>
            <a:r>
              <a:rPr lang="ka-GE" sz="1800" dirty="0" smtClean="0"/>
              <a:t>შესაძლებელია უფრო სწრაფად გადასხმა თუ სისტოლური წნევა 90mmHg ქვემოთაა.</a:t>
            </a:r>
            <a:endParaRPr lang="ru-RU" sz="1800" dirty="0" smtClean="0"/>
          </a:p>
          <a:p>
            <a:pPr lvl="0"/>
            <a:r>
              <a:rPr lang="ka-GE" sz="1800" dirty="0" smtClean="0"/>
              <a:t>სიფთხილეა მოხუცებში, სადაც სწრაფმა რეჰიდრატაციამ შეიძლება გამოიწვიოს გულის უკმარისობა, მაგრამ არასაკმარისმა მკურნალობამ შეიძლება განავითაროს თირკმლის მწვავე დაზიანება.</a:t>
            </a:r>
            <a:endParaRPr lang="ru-RU" sz="1800" dirty="0" smtClean="0"/>
          </a:p>
          <a:p>
            <a:pPr lvl="0"/>
            <a:r>
              <a:rPr lang="ka-GE" sz="1800" dirty="0" smtClean="0"/>
              <a:t>ინსულინის ინფუზია იწყება (0,05ერთ/კგ/სთ) როდესაც აღინიშნება მნიშვნელოვანი კეტონემია (β ჰიდროქსიბუტირატი აღემატება 1 მმოლ/ლ) ან კეტონურია 2+ ან მეტი.</a:t>
            </a:r>
            <a:endParaRPr lang="ru-RU" sz="1800" dirty="0" smtClean="0"/>
          </a:p>
          <a:p>
            <a:pPr lvl="0"/>
            <a:r>
              <a:rPr lang="ka-GE" sz="1800" dirty="0" smtClean="0"/>
              <a:t>პაციენტის კლინიკური შეფასება:</a:t>
            </a:r>
            <a:endParaRPr lang="ru-RU" sz="1800" dirty="0" smtClean="0"/>
          </a:p>
          <a:p>
            <a:pPr lvl="0"/>
            <a:r>
              <a:rPr lang="ka-GE" sz="1800" dirty="0" smtClean="0"/>
              <a:t>ისტორიაში სეფსისის არსებობა ან ბოლო პერიოდში მედიკამენტის ცვლილება.</a:t>
            </a:r>
            <a:endParaRPr lang="ru-RU" sz="1800" dirty="0" smtClean="0"/>
          </a:p>
          <a:p>
            <a:pPr lvl="0"/>
            <a:r>
              <a:rPr lang="ka-GE" sz="1800" dirty="0" smtClean="0"/>
              <a:t>შეფასდეს დეჰიდრატაციის ხარისხი.</a:t>
            </a:r>
            <a:endParaRPr lang="ru-RU" sz="1800" dirty="0" smtClean="0"/>
          </a:p>
          <a:p>
            <a:pPr lvl="0"/>
            <a:r>
              <a:rPr lang="ka-GE" sz="1800" dirty="0" smtClean="0"/>
              <a:t>შეფასდეს ფსიქიკური მდგომარეობა.</a:t>
            </a:r>
            <a:endParaRPr lang="ru-RU" sz="1800" dirty="0" smtClean="0"/>
          </a:p>
          <a:p>
            <a:pPr lvl="0"/>
            <a:r>
              <a:rPr lang="ka-GE" sz="1800" dirty="0" smtClean="0"/>
              <a:t>შეფასდეს ტერფის მდგომარეობა</a:t>
            </a:r>
            <a:endParaRPr lang="ru-RU" sz="1800" dirty="0" smtClean="0"/>
          </a:p>
          <a:p>
            <a:pPr lvl="0"/>
            <a:r>
              <a:rPr lang="ka-GE" sz="1800" dirty="0" smtClean="0"/>
              <a:t>უზრუნველყოთ ქუსლების ნაკლებდატვირთულობა.</a:t>
            </a:r>
            <a:endParaRPr lang="ru-RU" sz="1800" dirty="0" smtClean="0"/>
          </a:p>
          <a:p>
            <a:pPr lvl="0"/>
            <a:r>
              <a:rPr lang="ka-GE" sz="1800" dirty="0" smtClean="0"/>
              <a:t>ყოველდღიურად ტერფის დათვალიერება.</a:t>
            </a:r>
            <a:endParaRPr lang="ru-RU" sz="1800" dirty="0" smtClean="0"/>
          </a:p>
          <a:p>
            <a:endParaRPr lang="ru-RU" sz="1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ka-GE" sz="3600" b="1" dirty="0" smtClean="0"/>
              <a:t>1 საათი: დაუყოვნებლივი მართვა დიაგნოზის საფუძველზე: 0-60წთ</a:t>
            </a:r>
            <a:r>
              <a:rPr lang="ru-RU" dirty="0" smtClean="0"/>
              <a:t/>
            </a:r>
            <a:br>
              <a:rPr lang="ru-RU" dirty="0" smtClean="0"/>
            </a:br>
            <a:endParaRPr lang="ru-RU" dirty="0"/>
          </a:p>
        </p:txBody>
      </p:sp>
      <p:sp>
        <p:nvSpPr>
          <p:cNvPr id="3" name="Content Placeholder 2"/>
          <p:cNvSpPr>
            <a:spLocks noGrp="1"/>
          </p:cNvSpPr>
          <p:nvPr>
            <p:ph idx="1"/>
          </p:nvPr>
        </p:nvSpPr>
        <p:spPr/>
        <p:txBody>
          <a:bodyPr>
            <a:normAutofit fontScale="77500" lnSpcReduction="20000"/>
          </a:bodyPr>
          <a:lstStyle/>
          <a:p>
            <a:pPr lvl="0"/>
            <a:r>
              <a:rPr lang="ka-GE" dirty="0" smtClean="0"/>
              <a:t>გამოკვლევა</a:t>
            </a:r>
            <a:endParaRPr lang="ru-RU" dirty="0" smtClean="0"/>
          </a:p>
          <a:p>
            <a:pPr lvl="0"/>
            <a:r>
              <a:rPr lang="ka-GE" dirty="0" smtClean="0"/>
              <a:t>სისხლში გლუკოზის დონე (კაპილარული)</a:t>
            </a:r>
            <a:endParaRPr lang="ru-RU" dirty="0" smtClean="0"/>
          </a:p>
          <a:p>
            <a:pPr lvl="0"/>
            <a:r>
              <a:rPr lang="ka-GE" dirty="0" smtClean="0"/>
              <a:t>სისხლში გლუკოზის დონე (პლაზმური)</a:t>
            </a:r>
            <a:endParaRPr lang="ru-RU" dirty="0" smtClean="0"/>
          </a:p>
          <a:p>
            <a:pPr lvl="0"/>
            <a:r>
              <a:rPr lang="ka-GE" dirty="0" smtClean="0"/>
              <a:t>შარდოვანა და ელექტროლიტები</a:t>
            </a:r>
            <a:endParaRPr lang="ru-RU" dirty="0" smtClean="0"/>
          </a:p>
          <a:p>
            <a:pPr lvl="0"/>
            <a:r>
              <a:rPr lang="ka-GE" dirty="0" smtClean="0"/>
              <a:t>ოსმოლარობის განსაზღვრა (2Na</a:t>
            </a:r>
            <a:r>
              <a:rPr lang="en-US" baseline="30000" dirty="0" smtClean="0"/>
              <a:t>+</a:t>
            </a:r>
            <a:r>
              <a:rPr lang="en-US" dirty="0" smtClean="0"/>
              <a:t>+</a:t>
            </a:r>
            <a:r>
              <a:rPr lang="en-US" dirty="0" err="1" smtClean="0"/>
              <a:t>გლუკოზა</a:t>
            </a:r>
            <a:r>
              <a:rPr lang="ka-GE" dirty="0" smtClean="0"/>
              <a:t>+შარდოვანა)</a:t>
            </a:r>
            <a:endParaRPr lang="ru-RU" dirty="0" smtClean="0"/>
          </a:p>
          <a:p>
            <a:pPr lvl="0"/>
            <a:r>
              <a:rPr lang="ka-GE" dirty="0" smtClean="0"/>
              <a:t>სისხლში ვენური გაზი </a:t>
            </a:r>
            <a:endParaRPr lang="ru-RU" dirty="0" smtClean="0"/>
          </a:p>
          <a:p>
            <a:pPr lvl="0"/>
            <a:r>
              <a:rPr lang="ka-GE" dirty="0" smtClean="0"/>
              <a:t>სისხლში კეტონები და ლაქტატი</a:t>
            </a:r>
            <a:endParaRPr lang="ru-RU" dirty="0" smtClean="0"/>
          </a:p>
          <a:p>
            <a:pPr lvl="0"/>
            <a:r>
              <a:rPr lang="ka-GE" dirty="0" smtClean="0"/>
              <a:t>ეკგ</a:t>
            </a:r>
            <a:endParaRPr lang="ru-RU" dirty="0" smtClean="0"/>
          </a:p>
          <a:p>
            <a:pPr lvl="0"/>
            <a:r>
              <a:rPr lang="ka-GE" dirty="0" smtClean="0"/>
              <a:t>გულმკერდის რენტგენი (</a:t>
            </a:r>
            <a:r>
              <a:rPr lang="ru-RU" dirty="0" smtClean="0"/>
              <a:t>CXR</a:t>
            </a:r>
            <a:r>
              <a:rPr lang="ka-GE" dirty="0" smtClean="0"/>
              <a:t>)</a:t>
            </a:r>
            <a:endParaRPr lang="ru-RU" dirty="0" smtClean="0"/>
          </a:p>
          <a:p>
            <a:pPr lvl="0"/>
            <a:r>
              <a:rPr lang="ka-GE" dirty="0" smtClean="0"/>
              <a:t>შარდის საერთო ანალიზი და ბიოქიმია</a:t>
            </a:r>
            <a:endParaRPr lang="ru-RU" dirty="0" smtClean="0"/>
          </a:p>
          <a:p>
            <a:pPr lvl="0"/>
            <a:r>
              <a:rPr lang="en-US" dirty="0" smtClean="0"/>
              <a:t>C </a:t>
            </a:r>
            <a:r>
              <a:rPr lang="ka-GE" dirty="0" smtClean="0"/>
              <a:t>რეაქტიული ცილა (თუ საჭიროებს)</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94122"/>
          </a:xfrm>
        </p:spPr>
        <p:txBody>
          <a:bodyPr>
            <a:normAutofit/>
          </a:bodyPr>
          <a:lstStyle/>
          <a:p>
            <a:pPr algn="ctr"/>
            <a:r>
              <a:rPr lang="ka-GE" sz="2800" b="1" dirty="0" smtClean="0"/>
              <a:t>1 საათი: დაუყოვნებლივი მართვა დიაგნოზის საფუძველზე: 0-60წთ</a:t>
            </a:r>
            <a:endParaRPr lang="ru-RU" sz="2800" dirty="0"/>
          </a:p>
        </p:txBody>
      </p:sp>
      <p:sp>
        <p:nvSpPr>
          <p:cNvPr id="3" name="Content Placeholder 2"/>
          <p:cNvSpPr>
            <a:spLocks noGrp="1"/>
          </p:cNvSpPr>
          <p:nvPr>
            <p:ph idx="1"/>
          </p:nvPr>
        </p:nvSpPr>
        <p:spPr>
          <a:xfrm>
            <a:off x="1259632" y="1447800"/>
            <a:ext cx="7674056" cy="5149552"/>
          </a:xfrm>
        </p:spPr>
        <p:txBody>
          <a:bodyPr>
            <a:normAutofit fontScale="70000" lnSpcReduction="20000"/>
          </a:bodyPr>
          <a:lstStyle/>
          <a:p>
            <a:pPr lvl="0"/>
            <a:r>
              <a:rPr lang="ka-GE" dirty="0" smtClean="0"/>
              <a:t>საჭიროა პაციენტის მონიტორინგი ყოველ საათში, პირველი 6 საათის განმავლობაში, სისხლში გლუკოზის, ნატრიუმის, კალიუმის, შარდოვანას და ოსმოლარობის განსაზღვრა, შემდეგ კი კონტროლი ყოველ 2 საათში, თუ პასუხი დამაკმაყოფილებელი იქნება (დაქვეითდა 3-8მოსმ/ლ/კგ/სთ).</a:t>
            </a:r>
            <a:endParaRPr lang="ru-RU" dirty="0" smtClean="0"/>
          </a:p>
          <a:p>
            <a:pPr lvl="0"/>
            <a:r>
              <a:rPr lang="ka-GE" dirty="0" smtClean="0"/>
              <a:t>უწყვეტად ჟანგბადის სატურაციის მონიტორინგი პულსოქსიმეტრით </a:t>
            </a:r>
            <a:endParaRPr lang="ru-RU" dirty="0" smtClean="0"/>
          </a:p>
          <a:p>
            <a:pPr lvl="0"/>
            <a:r>
              <a:rPr lang="ka-GE" dirty="0" smtClean="0"/>
              <a:t>განვიხილოთ გულის უწყვეტი მონიტორინგი</a:t>
            </a:r>
            <a:endParaRPr lang="ru-RU" dirty="0" smtClean="0"/>
          </a:p>
          <a:p>
            <a:pPr lvl="0"/>
            <a:r>
              <a:rPr lang="ka-GE" dirty="0" smtClean="0"/>
              <a:t>ჩავდგათ შარდის კათეტერი შარდის საათობრივი მონიტორინგისათვის და სითხის ბალანსის გამოსათვლელად.</a:t>
            </a:r>
            <a:endParaRPr lang="ru-RU" dirty="0" smtClean="0"/>
          </a:p>
          <a:p>
            <a:pPr lvl="0"/>
            <a:r>
              <a:rPr lang="ka-GE" dirty="0" smtClean="0"/>
              <a:t>პროფილაქტიკის მიზნით დაიწყოს ჰეპარინი</a:t>
            </a:r>
            <a:endParaRPr lang="ru-RU" dirty="0" smtClean="0"/>
          </a:p>
          <a:p>
            <a:pPr lvl="0"/>
            <a:r>
              <a:rPr lang="ka-GE" dirty="0" smtClean="0"/>
              <a:t>განხილულ იქნას ი/ვ ანტიბიოტიკი, თუ ეჭვი არის სეფსისზე.</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58204" cy="1214446"/>
          </a:xfrm>
        </p:spPr>
        <p:txBody>
          <a:bodyPr>
            <a:normAutofit fontScale="90000"/>
          </a:bodyPr>
          <a:lstStyle/>
          <a:p>
            <a:pPr algn="ctr"/>
            <a:r>
              <a:rPr lang="en-US" sz="4000" b="1" i="1" dirty="0" smtClean="0"/>
              <a:t/>
            </a:r>
            <a:br>
              <a:rPr lang="en-US" sz="4000" b="1" i="1" dirty="0" smtClean="0"/>
            </a:br>
            <a:r>
              <a:rPr lang="ka-GE" sz="4000" b="1" i="1" dirty="0" smtClean="0">
                <a:solidFill>
                  <a:schemeClr val="accent5"/>
                </a:solidFill>
              </a:rPr>
              <a:t>ჰიპეროსმოლარული ჰიპერგლიკემიური მდგომარეობა</a:t>
            </a:r>
            <a:r>
              <a:rPr lang="ru-RU" dirty="0" smtClean="0"/>
              <a:t/>
            </a:r>
            <a:br>
              <a:rPr lang="ru-RU" dirty="0" smtClean="0"/>
            </a:br>
            <a:endParaRPr lang="ru-RU" dirty="0"/>
          </a:p>
        </p:txBody>
      </p:sp>
      <p:sp>
        <p:nvSpPr>
          <p:cNvPr id="3" name="Content Placeholder 2"/>
          <p:cNvSpPr>
            <a:spLocks noGrp="1"/>
          </p:cNvSpPr>
          <p:nvPr>
            <p:ph idx="1"/>
          </p:nvPr>
        </p:nvSpPr>
        <p:spPr>
          <a:xfrm>
            <a:off x="457200" y="1714488"/>
            <a:ext cx="8229600" cy="4411675"/>
          </a:xfrm>
        </p:spPr>
        <p:txBody>
          <a:bodyPr/>
          <a:lstStyle/>
          <a:p>
            <a:r>
              <a:rPr lang="ka-GE" dirty="0" smtClean="0"/>
              <a:t>ჰიპეროსმოლარული ჰიპერგლიკემიური მდგომარეობა წარმოადგენს შაქრიანი დიაბეტის მწვავე დეკომპენსაციას, მკვეთრად გამოხატული ჰიპერგლიკემიითა და პლაზმის ოსმოლარობით, ასევე დეჰიდრატაციით, კეტოზისა და აციდოზის გარეშე.</a:t>
            </a:r>
            <a:endParaRPr lang="ru-RU" dirty="0" smtClean="0"/>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052736"/>
          </a:xfrm>
        </p:spPr>
        <p:txBody>
          <a:bodyPr>
            <a:normAutofit fontScale="90000"/>
          </a:bodyPr>
          <a:lstStyle/>
          <a:p>
            <a:pPr algn="ctr"/>
            <a:r>
              <a:rPr lang="en-US" sz="3600" b="1" dirty="0" smtClean="0"/>
              <a:t/>
            </a:r>
            <a:br>
              <a:rPr lang="en-US" sz="3600" b="1" dirty="0" smtClean="0"/>
            </a:br>
            <a:r>
              <a:rPr lang="en-US" sz="3100" b="1" dirty="0" smtClean="0"/>
              <a:t>60 წუთი-6 </a:t>
            </a:r>
            <a:r>
              <a:rPr lang="en-US" sz="3100" b="1" dirty="0" err="1" smtClean="0"/>
              <a:t>საათი</a:t>
            </a:r>
            <a:r>
              <a:rPr lang="ru-RU" sz="3100" dirty="0" smtClean="0"/>
              <a:t/>
            </a:r>
            <a:br>
              <a:rPr lang="ru-RU" sz="3100" dirty="0" smtClean="0"/>
            </a:br>
            <a:r>
              <a:rPr lang="ka-GE" sz="3100" b="1" dirty="0" smtClean="0"/>
              <a:t> მიზნები</a:t>
            </a:r>
            <a:r>
              <a:rPr lang="ru-RU" dirty="0" smtClean="0"/>
              <a:t/>
            </a:r>
            <a:br>
              <a:rPr lang="ru-RU" dirty="0" smtClean="0"/>
            </a:br>
            <a:endParaRPr lang="ru-RU" dirty="0"/>
          </a:p>
        </p:txBody>
      </p:sp>
      <p:sp>
        <p:nvSpPr>
          <p:cNvPr id="3" name="Content Placeholder 2"/>
          <p:cNvSpPr>
            <a:spLocks noGrp="1"/>
          </p:cNvSpPr>
          <p:nvPr>
            <p:ph idx="1"/>
          </p:nvPr>
        </p:nvSpPr>
        <p:spPr>
          <a:xfrm>
            <a:off x="323528" y="908720"/>
            <a:ext cx="8496944" cy="5760640"/>
          </a:xfrm>
        </p:spPr>
        <p:txBody>
          <a:bodyPr>
            <a:normAutofit fontScale="70000" lnSpcReduction="20000"/>
          </a:bodyPr>
          <a:lstStyle/>
          <a:p>
            <a:pPr lvl="0"/>
            <a:r>
              <a:rPr lang="ka-GE" dirty="0" smtClean="0"/>
              <a:t>ეტაპობრივად შევამციროთ ოსმოლარობა (3-8მოსმლ/კგ/სთ)</a:t>
            </a:r>
            <a:endParaRPr lang="ru-RU" dirty="0" smtClean="0"/>
          </a:p>
          <a:p>
            <a:pPr lvl="0"/>
            <a:r>
              <a:rPr lang="ka-GE" dirty="0" smtClean="0"/>
              <a:t>გამოვიყენოთ 0,9% ფიზიოლოგიური 0,5-1ლ/სთ, შემდგომი გადასხმა დამოკიდებულია კლინიკაზე და დეჰიდრატაციაზე/შესაძლო გართულების რისკზე, გულის უკმარისობის და სითხის რაოდენობაზე (სითხის დადებითი ბალანსი მიიღწევა, როდესაც გადასხმული სითხის რაოდენობა იქნება 2-3ლ. 6სთ-ში)</a:t>
            </a:r>
            <a:endParaRPr lang="ru-RU" dirty="0" smtClean="0"/>
          </a:p>
          <a:p>
            <a:pPr lvl="0"/>
            <a:r>
              <a:rPr lang="ka-GE" dirty="0" smtClean="0"/>
              <a:t>ყოველ საათში გლიკემიის, შარდის, ელექტროლიტების, ოსმოლარობის განსაზღვრა</a:t>
            </a:r>
            <a:endParaRPr lang="en-US" dirty="0" smtClean="0"/>
          </a:p>
          <a:p>
            <a:pPr lvl="0"/>
            <a:endParaRPr lang="ru-RU" dirty="0" smtClean="0"/>
          </a:p>
          <a:p>
            <a:pPr lvl="0"/>
            <a:r>
              <a:rPr lang="ka-GE" dirty="0" smtClean="0"/>
              <a:t>იმ შემთხვევაში, თუ პლაზმაში ნატრიუმი იზრდება, მაგრამ ოსმოლარობა მცირდება სათანადო სიხშირით კვლავ გაგრძელდეს 0,9% ნატრიუმის ქლორიდი.</a:t>
            </a:r>
            <a:endParaRPr lang="en-US" dirty="0" smtClean="0"/>
          </a:p>
          <a:p>
            <a:pPr lvl="0"/>
            <a:endParaRPr lang="ru-RU" dirty="0" smtClean="0"/>
          </a:p>
          <a:p>
            <a:pPr lvl="0"/>
            <a:r>
              <a:rPr lang="ka-GE" dirty="0" smtClean="0"/>
              <a:t>იმ შემთხვევაში, თუ პლაზმაში ნატრიუმი იზრდება და ოსმოლარობაც იზრდება (ან მცირდება არა უმეტეს 3მოსმლ/კგ/სთ) უნდა გადაიხედოს სითხის ბალანსზე. თუ ბალანსი არასაკმარისია იზრდება ინფუზიის სიხშირე 0,9% ნატრიუმის ქლორიდისა.</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96752"/>
          </a:xfrm>
        </p:spPr>
        <p:txBody>
          <a:bodyPr>
            <a:noAutofit/>
          </a:bodyPr>
          <a:lstStyle/>
          <a:p>
            <a:pPr algn="ctr"/>
            <a:r>
              <a:rPr lang="en-US" sz="3600" b="1" dirty="0" smtClean="0"/>
              <a:t>60 წუთი-6 </a:t>
            </a:r>
            <a:r>
              <a:rPr lang="en-US" sz="3600" b="1" dirty="0" err="1" smtClean="0"/>
              <a:t>საათი</a:t>
            </a:r>
            <a:r>
              <a:rPr lang="ru-RU" sz="3600" dirty="0" smtClean="0"/>
              <a:t/>
            </a:r>
            <a:br>
              <a:rPr lang="ru-RU" sz="3600" dirty="0" smtClean="0"/>
            </a:br>
            <a:r>
              <a:rPr lang="ka-GE" sz="3600" b="1" dirty="0" smtClean="0"/>
              <a:t> მიზნები</a:t>
            </a:r>
            <a:endParaRPr lang="en-US" sz="3600" dirty="0"/>
          </a:p>
        </p:txBody>
      </p:sp>
      <p:sp>
        <p:nvSpPr>
          <p:cNvPr id="3" name="Content Placeholder 2"/>
          <p:cNvSpPr>
            <a:spLocks noGrp="1"/>
          </p:cNvSpPr>
          <p:nvPr>
            <p:ph idx="1"/>
          </p:nvPr>
        </p:nvSpPr>
        <p:spPr>
          <a:xfrm>
            <a:off x="755576" y="1340768"/>
            <a:ext cx="8178112" cy="5112568"/>
          </a:xfrm>
        </p:spPr>
        <p:txBody>
          <a:bodyPr>
            <a:normAutofit fontScale="77500" lnSpcReduction="20000"/>
          </a:bodyPr>
          <a:lstStyle/>
          <a:p>
            <a:pPr lvl="0"/>
            <a:r>
              <a:rPr lang="ka-GE" dirty="0" smtClean="0"/>
              <a:t>იმ შემთხვევაში, თუ ოსმოლარობა იზრდება და ადეკვატურია სითხის ბალანსი, რეკომენდებულია გადავიდეთ 0,45% ნატრიუმის ქლორიდზე იგივე სიხშირით.</a:t>
            </a:r>
            <a:endParaRPr lang="ru-RU" dirty="0" smtClean="0"/>
          </a:p>
          <a:p>
            <a:pPr lvl="0"/>
            <a:r>
              <a:rPr lang="ka-GE" dirty="0" smtClean="0"/>
              <a:t>იმ შემთხვევაში, თუ ოსმოლარობის დაქვეითება აღემატება 8 მოსმლ/კგ/სთ, საჭიროა შემცირდეს ი/ვ ინფუზიის სიხშირე სითხისა ან ი/ვ ინსულინისა (თუ დაწყებულია ინსულინი).</a:t>
            </a:r>
            <a:endParaRPr lang="ru-RU" dirty="0" smtClean="0"/>
          </a:p>
          <a:p>
            <a:pPr lvl="0"/>
            <a:r>
              <a:rPr lang="ka-GE" dirty="0" smtClean="0"/>
              <a:t>იმ შემთხვევაში, თუ სისხლში გლუკოზის დონე ქვეითდება 5მმოლ/ლ/სთ-ზე ნაკლებად უნდა გადაიხედოს სითხის ბალანსზე.</a:t>
            </a:r>
            <a:endParaRPr lang="ru-RU" dirty="0" smtClean="0"/>
          </a:p>
          <a:p>
            <a:pPr lvl="0"/>
            <a:r>
              <a:rPr lang="ka-GE" dirty="0" smtClean="0"/>
              <a:t>იმ შემთხვევაში, თუ დადებითი სითხის ბალანსი ადეკვატურია, იწყება დაბალი დოზით ი/ვ ინსულინი (0,05ერთ/კგ/სთ) ან თუ უკვე დაწყებულია უნდა გაიზარდოს 0,1ერთ/კგ/სთ.</a:t>
            </a:r>
            <a:endParaRPr lang="ru-RU"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60 წუთი-6 </a:t>
            </a:r>
            <a:r>
              <a:rPr lang="en-US" sz="3200" b="1" dirty="0" err="1" smtClean="0"/>
              <a:t>საათი</a:t>
            </a:r>
            <a:r>
              <a:rPr lang="ru-RU" sz="3200" dirty="0" smtClean="0"/>
              <a:t/>
            </a:r>
            <a:br>
              <a:rPr lang="ru-RU" sz="3200" dirty="0" smtClean="0"/>
            </a:br>
            <a:r>
              <a:rPr lang="ka-GE" sz="3200" b="1" dirty="0" smtClean="0"/>
              <a:t> მიზნები</a:t>
            </a:r>
            <a:endParaRPr lang="ru-RU" sz="3200" dirty="0"/>
          </a:p>
        </p:txBody>
      </p:sp>
      <p:sp>
        <p:nvSpPr>
          <p:cNvPr id="3" name="Content Placeholder 2"/>
          <p:cNvSpPr>
            <a:spLocks noGrp="1"/>
          </p:cNvSpPr>
          <p:nvPr>
            <p:ph idx="1"/>
          </p:nvPr>
        </p:nvSpPr>
        <p:spPr>
          <a:xfrm>
            <a:off x="1435608" y="1447800"/>
            <a:ext cx="7498080" cy="2341240"/>
          </a:xfrm>
        </p:spPr>
        <p:txBody>
          <a:bodyPr>
            <a:noAutofit/>
          </a:bodyPr>
          <a:lstStyle/>
          <a:p>
            <a:pPr lvl="0"/>
            <a:r>
              <a:rPr lang="ka-GE" sz="2400" dirty="0" smtClean="0"/>
              <a:t>კალიუმის ნორმალური მაჩვენებლის შენარჩუნება</a:t>
            </a:r>
            <a:endParaRPr lang="ru-RU" sz="2400" dirty="0" smtClean="0"/>
          </a:p>
          <a:p>
            <a:r>
              <a:rPr lang="ka-GE" sz="2400" dirty="0" smtClean="0"/>
              <a:t>ჰიპოკალიემია (3,5 მმოლ/ლ-ზე ნაკლები) და ჰიპერკალიემია (6 მმოლ/ლ-ზე მეტი) სიცოცხლისათვის სახიფათოა და საჭიროებს გადახედვას.</a:t>
            </a:r>
            <a:endParaRPr lang="ru-RU" sz="2400" dirty="0" smtClean="0"/>
          </a:p>
          <a:p>
            <a:pPr>
              <a:buNone/>
            </a:pPr>
            <a:endParaRPr lang="ru-RU" sz="2400" dirty="0" smtClean="0"/>
          </a:p>
          <a:p>
            <a:endParaRPr lang="ru-RU" sz="2400" dirty="0"/>
          </a:p>
        </p:txBody>
      </p:sp>
      <p:graphicFrame>
        <p:nvGraphicFramePr>
          <p:cNvPr id="4" name="Table 3"/>
          <p:cNvGraphicFramePr>
            <a:graphicFrameLocks noGrp="1"/>
          </p:cNvGraphicFramePr>
          <p:nvPr/>
        </p:nvGraphicFramePr>
        <p:xfrm>
          <a:off x="539552" y="4077072"/>
          <a:ext cx="8229600" cy="2105028"/>
        </p:xfrm>
        <a:graphic>
          <a:graphicData uri="http://schemas.openxmlformats.org/drawingml/2006/table">
            <a:tbl>
              <a:tblPr firstRow="1" bandRow="1">
                <a:tableStyleId>{8A107856-5554-42FB-B03E-39F5DBC370BA}</a:tableStyleId>
              </a:tblPr>
              <a:tblGrid>
                <a:gridCol w="4143404"/>
                <a:gridCol w="4086196"/>
              </a:tblGrid>
              <a:tr h="508636">
                <a:tc>
                  <a:txBody>
                    <a:bodyPr/>
                    <a:lstStyle/>
                    <a:p>
                      <a:pPr algn="ctr"/>
                      <a:r>
                        <a:rPr lang="ka-GE" sz="1600" dirty="0" smtClean="0"/>
                        <a:t>კალიუმის დონე პირველ 24სთ–ში (მმოლ/ლ)</a:t>
                      </a:r>
                      <a:endParaRPr lang="ru-RU" sz="1600" dirty="0"/>
                    </a:p>
                  </a:txBody>
                  <a:tcPr/>
                </a:tc>
                <a:tc>
                  <a:txBody>
                    <a:bodyPr/>
                    <a:lstStyle/>
                    <a:p>
                      <a:pPr algn="ctr"/>
                      <a:r>
                        <a:rPr lang="ka-GE" sz="1600" dirty="0" smtClean="0"/>
                        <a:t>კალიუმის გადასხმა  </a:t>
                      </a:r>
                      <a:endParaRPr lang="ru-RU" sz="1600" dirty="0"/>
                    </a:p>
                  </a:txBody>
                  <a:tcPr/>
                </a:tc>
              </a:tr>
              <a:tr h="508636">
                <a:tc>
                  <a:txBody>
                    <a:bodyPr/>
                    <a:lstStyle/>
                    <a:p>
                      <a:r>
                        <a:rPr lang="ka-GE" dirty="0" smtClean="0"/>
                        <a:t>მეტი  5.5</a:t>
                      </a:r>
                      <a:endParaRPr lang="ru-RU" dirty="0"/>
                    </a:p>
                  </a:txBody>
                  <a:tcPr/>
                </a:tc>
                <a:tc>
                  <a:txBody>
                    <a:bodyPr/>
                    <a:lstStyle/>
                    <a:p>
                      <a:r>
                        <a:rPr lang="ka-GE" dirty="0" smtClean="0"/>
                        <a:t> –</a:t>
                      </a:r>
                      <a:endParaRPr lang="ru-RU" dirty="0"/>
                    </a:p>
                  </a:txBody>
                  <a:tcPr/>
                </a:tc>
              </a:tr>
              <a:tr h="508636">
                <a:tc>
                  <a:txBody>
                    <a:bodyPr/>
                    <a:lstStyle/>
                    <a:p>
                      <a:r>
                        <a:rPr lang="ka-GE" dirty="0" smtClean="0"/>
                        <a:t>3.5 – 5.5</a:t>
                      </a:r>
                      <a:endParaRPr lang="ru-RU" dirty="0"/>
                    </a:p>
                  </a:txBody>
                  <a:tcPr/>
                </a:tc>
                <a:tc>
                  <a:txBody>
                    <a:bodyPr/>
                    <a:lstStyle/>
                    <a:p>
                      <a:r>
                        <a:rPr lang="ka-GE" dirty="0" smtClean="0"/>
                        <a:t>40მმოლ/ლ</a:t>
                      </a:r>
                      <a:endParaRPr lang="ru-RU" dirty="0"/>
                    </a:p>
                  </a:txBody>
                  <a:tcPr/>
                </a:tc>
              </a:tr>
              <a:tr h="508636">
                <a:tc>
                  <a:txBody>
                    <a:bodyPr/>
                    <a:lstStyle/>
                    <a:p>
                      <a:r>
                        <a:rPr lang="ka-GE" dirty="0" smtClean="0"/>
                        <a:t>დაბალი  3.5</a:t>
                      </a:r>
                      <a:endParaRPr lang="ru-RU" dirty="0"/>
                    </a:p>
                  </a:txBody>
                  <a:tcPr/>
                </a:tc>
                <a:tc>
                  <a:txBody>
                    <a:bodyPr/>
                    <a:lstStyle/>
                    <a:p>
                      <a:r>
                        <a:rPr lang="ka-GE" dirty="0" smtClean="0"/>
                        <a:t>დამატებით</a:t>
                      </a:r>
                      <a:r>
                        <a:rPr lang="ka-GE" baseline="0" dirty="0" smtClean="0"/>
                        <a:t> კალიუმის გადასხმა</a:t>
                      </a:r>
                      <a:endParaRPr lang="ru-RU"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22114"/>
          </a:xfrm>
        </p:spPr>
        <p:txBody>
          <a:bodyPr>
            <a:noAutofit/>
          </a:bodyPr>
          <a:lstStyle/>
          <a:p>
            <a:pPr algn="ctr"/>
            <a:r>
              <a:rPr lang="en-US" sz="3600" b="1" dirty="0" smtClean="0"/>
              <a:t>60 წუთი-6 </a:t>
            </a:r>
            <a:r>
              <a:rPr lang="en-US" sz="3600" b="1" dirty="0" err="1" smtClean="0"/>
              <a:t>საათი</a:t>
            </a:r>
            <a:r>
              <a:rPr lang="ru-RU" sz="3600" dirty="0" smtClean="0"/>
              <a:t/>
            </a:r>
            <a:br>
              <a:rPr lang="ru-RU" sz="3600" dirty="0" smtClean="0"/>
            </a:br>
            <a:r>
              <a:rPr lang="ka-GE" sz="3600" b="1" dirty="0" smtClean="0"/>
              <a:t> მიზნები</a:t>
            </a:r>
            <a:endParaRPr lang="en-US" sz="3600" dirty="0"/>
          </a:p>
        </p:txBody>
      </p:sp>
      <p:sp>
        <p:nvSpPr>
          <p:cNvPr id="3" name="Content Placeholder 2"/>
          <p:cNvSpPr>
            <a:spLocks noGrp="1"/>
          </p:cNvSpPr>
          <p:nvPr>
            <p:ph idx="1"/>
          </p:nvPr>
        </p:nvSpPr>
        <p:spPr>
          <a:xfrm>
            <a:off x="1259632" y="1484784"/>
            <a:ext cx="7498080" cy="5016624"/>
          </a:xfrm>
        </p:spPr>
        <p:txBody>
          <a:bodyPr>
            <a:normAutofit/>
          </a:bodyPr>
          <a:lstStyle/>
          <a:p>
            <a:pPr lvl="0"/>
            <a:r>
              <a:rPr lang="ka-GE" sz="2400" dirty="0" smtClean="0"/>
              <a:t>ჰიპოგლიკემიის თავიდან აცილება</a:t>
            </a:r>
            <a:endParaRPr lang="ru-RU" sz="2400" dirty="0" smtClean="0"/>
          </a:p>
          <a:p>
            <a:pPr lvl="0"/>
            <a:r>
              <a:rPr lang="ka-GE" sz="2400" dirty="0" smtClean="0"/>
              <a:t>მკურნალობის მიზანს წარმოადგენს, რომ სისხლში გლუკოზის დონე შევინარჩუნოთ 10-15მმოლ/ლ-ზე პირველ 24 საათში.</a:t>
            </a:r>
            <a:endParaRPr lang="ru-RU" sz="2400" dirty="0" smtClean="0"/>
          </a:p>
          <a:p>
            <a:pPr lvl="0"/>
            <a:r>
              <a:rPr lang="ka-GE" sz="2400" dirty="0" smtClean="0"/>
              <a:t>თუ გლიკემიის დონე ქვეითდება 14მმოლ/ლ-ზე დაბლა, საჭიროა 5 ან 10% გლუკოზის გადასხმა 125მლ/სთ-ში და გაგრძელდეს 0,9% ნატრიუმის ქლორიდი.</a:t>
            </a:r>
            <a:endParaRPr lang="ru-RU" sz="2400" dirty="0" smtClean="0"/>
          </a:p>
          <a:p>
            <a:pPr lvl="0"/>
            <a:r>
              <a:rPr lang="ka-GE" sz="2400" dirty="0" smtClean="0"/>
              <a:t>სასიცოხოლო ნიშნების მონიტორინგი.</a:t>
            </a:r>
            <a:endParaRPr lang="ru-RU" sz="2400" dirty="0" smtClean="0"/>
          </a:p>
          <a:p>
            <a:pPr lvl="0"/>
            <a:r>
              <a:rPr lang="ka-GE" sz="2400" dirty="0" smtClean="0"/>
              <a:t>სითხის ბალანსის ზუსტი შენარჩუნება (შარდვა მინიმუმ 0,5მლ/კგ/სთ).</a:t>
            </a:r>
            <a:endParaRPr lang="ru-RU"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80728"/>
          </a:xfrm>
        </p:spPr>
        <p:txBody>
          <a:bodyPr>
            <a:normAutofit fontScale="90000"/>
          </a:bodyPr>
          <a:lstStyle/>
          <a:p>
            <a:pPr algn="ctr"/>
            <a:r>
              <a:rPr lang="en-US" sz="4000" b="1" dirty="0" smtClean="0"/>
              <a:t>6-12 </a:t>
            </a:r>
            <a:r>
              <a:rPr lang="en-US" sz="4000" b="1" dirty="0" err="1" smtClean="0"/>
              <a:t>საათი</a:t>
            </a:r>
            <a:r>
              <a:rPr lang="ru-RU" dirty="0" smtClean="0"/>
              <a:t/>
            </a:r>
            <a:br>
              <a:rPr lang="ru-RU" dirty="0" smtClean="0"/>
            </a:br>
            <a:endParaRPr lang="ru-RU" dirty="0"/>
          </a:p>
        </p:txBody>
      </p:sp>
      <p:sp>
        <p:nvSpPr>
          <p:cNvPr id="3" name="Content Placeholder 2"/>
          <p:cNvSpPr>
            <a:spLocks noGrp="1"/>
          </p:cNvSpPr>
          <p:nvPr>
            <p:ph idx="1"/>
          </p:nvPr>
        </p:nvSpPr>
        <p:spPr>
          <a:xfrm>
            <a:off x="457200" y="620688"/>
            <a:ext cx="8229600" cy="6237312"/>
          </a:xfrm>
        </p:spPr>
        <p:txBody>
          <a:bodyPr>
            <a:normAutofit fontScale="70000" lnSpcReduction="20000"/>
          </a:bodyPr>
          <a:lstStyle/>
          <a:p>
            <a:pPr lvl="0"/>
            <a:r>
              <a:rPr lang="ka-GE" dirty="0" smtClean="0"/>
              <a:t>დავრწმუნდეთ კლინიკური და ბიოქიმიური პარამეტრების გაუმჯობესებაში</a:t>
            </a:r>
            <a:endParaRPr lang="ru-RU" dirty="0" smtClean="0"/>
          </a:p>
          <a:p>
            <a:pPr lvl="0"/>
            <a:r>
              <a:rPr lang="ka-GE" dirty="0" smtClean="0"/>
              <a:t>გაგრძელდეს სისხლში გლუკოზის საათობრივი განსაზღვრა, ნატრიუმისა და ოსმოლარობის განსაზღვრა კი ყოველ 2 საათში.</a:t>
            </a:r>
            <a:endParaRPr lang="ru-RU" dirty="0" smtClean="0"/>
          </a:p>
          <a:p>
            <a:pPr lvl="0"/>
            <a:r>
              <a:rPr lang="ka-GE" dirty="0" smtClean="0"/>
              <a:t>გაგარძელდეს ი/ვ-ად სითხის გადასხმა, რათა მივაღწიოთ სითხის დადებით ბალანსს (3-6ლ 12 საათში).</a:t>
            </a:r>
            <a:endParaRPr lang="ru-RU" dirty="0" smtClean="0"/>
          </a:p>
          <a:p>
            <a:pPr lvl="0"/>
            <a:r>
              <a:rPr lang="ka-GE" dirty="0" smtClean="0"/>
              <a:t>შენარჩუნდეს ზუსტი სითხის ბალანსის გრაფიკი.</a:t>
            </a:r>
            <a:endParaRPr lang="ru-RU" dirty="0" smtClean="0"/>
          </a:p>
          <a:p>
            <a:pPr lvl="0"/>
            <a:r>
              <a:rPr lang="ka-GE" dirty="0" smtClean="0"/>
              <a:t>შეფასდეს მკურნალობის გართულებები, როგორიცაა, სითხის გადატვირთვისგან თავის ტვინის შეშუპება;</a:t>
            </a:r>
            <a:endParaRPr lang="ru-RU" dirty="0" smtClean="0"/>
          </a:p>
          <a:p>
            <a:pPr lvl="0"/>
            <a:r>
              <a:rPr lang="ka-GE" dirty="0" smtClean="0"/>
              <a:t>მოვერიდოთ ჰიპოგლიკემიას</a:t>
            </a:r>
            <a:endParaRPr lang="ru-RU" dirty="0" smtClean="0"/>
          </a:p>
          <a:p>
            <a:pPr lvl="0"/>
            <a:r>
              <a:rPr lang="ka-GE" dirty="0" smtClean="0"/>
              <a:t>მკურნალობის მიზანს წარმოადგენს, რომ სისხლში გლუკოზის დონე შევინარჩუნოთ 10-15მმოლ/ლ-ზე პირველ 24 საათში.</a:t>
            </a:r>
            <a:endParaRPr lang="ru-RU" dirty="0" smtClean="0"/>
          </a:p>
          <a:p>
            <a:pPr lvl="0"/>
            <a:r>
              <a:rPr lang="ka-GE" dirty="0" smtClean="0"/>
              <a:t>თუ გლიკემიის დონე ქვეითდება 14მმოლ/ლ-ზე დაბლა, საჭიროა 5 ან 10% გლუკოზის გადასხმა 125მლ/სთ-ში და გაგრძელდეს 0,9% ნატრიუმის ქლორიდი.</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792088"/>
          </a:xfrm>
        </p:spPr>
        <p:txBody>
          <a:bodyPr>
            <a:normAutofit fontScale="90000"/>
          </a:bodyPr>
          <a:lstStyle/>
          <a:p>
            <a:pPr algn="ctr"/>
            <a:r>
              <a:rPr lang="ka-GE" sz="3600" b="1" dirty="0" smtClean="0"/>
              <a:t>12-დან 24 საათში</a:t>
            </a:r>
            <a:r>
              <a:rPr lang="ru-RU" dirty="0" smtClean="0"/>
              <a:t/>
            </a:r>
            <a:br>
              <a:rPr lang="ru-RU" dirty="0" smtClean="0"/>
            </a:br>
            <a:endParaRPr lang="ru-RU" dirty="0"/>
          </a:p>
        </p:txBody>
      </p:sp>
      <p:sp>
        <p:nvSpPr>
          <p:cNvPr id="3" name="Content Placeholder 2"/>
          <p:cNvSpPr>
            <a:spLocks noGrp="1"/>
          </p:cNvSpPr>
          <p:nvPr>
            <p:ph idx="1"/>
          </p:nvPr>
        </p:nvSpPr>
        <p:spPr>
          <a:xfrm>
            <a:off x="611560" y="908720"/>
            <a:ext cx="8352928" cy="5688632"/>
          </a:xfrm>
        </p:spPr>
        <p:txBody>
          <a:bodyPr>
            <a:noAutofit/>
          </a:bodyPr>
          <a:lstStyle/>
          <a:p>
            <a:r>
              <a:rPr lang="ka-GE" sz="2000" b="1" dirty="0" smtClean="0"/>
              <a:t>მიზანი:</a:t>
            </a:r>
            <a:endParaRPr lang="ru-RU" sz="2000" dirty="0" smtClean="0"/>
          </a:p>
          <a:p>
            <a:pPr lvl="0"/>
            <a:r>
              <a:rPr lang="ka-GE" sz="2000" dirty="0" smtClean="0"/>
              <a:t>უზრუნველყოთ კლინიკური და ბიოქიმიური პარამეტრების გაუმჯობესება</a:t>
            </a:r>
            <a:endParaRPr lang="ru-RU" sz="2000" dirty="0" smtClean="0"/>
          </a:p>
          <a:p>
            <a:pPr lvl="0"/>
            <a:r>
              <a:rPr lang="ka-GE" sz="2000" dirty="0" smtClean="0"/>
              <a:t>გაგრძელდეს სისხლში გლუკოზის საათობრივი კონტროლი, ნატრიუმისა და ოსმოლარობის გამოთვლა მცირდება 4 საათში ერთხელ, თუ გაუმჯობესდა მდგომარეობა ( თუ არა გრძელდება ისევ 2 საათში ერთხელ).</a:t>
            </a:r>
            <a:endParaRPr lang="en-US" sz="2000" dirty="0" smtClean="0"/>
          </a:p>
          <a:p>
            <a:pPr lvl="0"/>
            <a:endParaRPr lang="ru-RU" sz="2000" dirty="0" smtClean="0"/>
          </a:p>
          <a:p>
            <a:pPr lvl="0"/>
            <a:r>
              <a:rPr lang="ka-GE" sz="2000" dirty="0" smtClean="0"/>
              <a:t>არ ველოდოთ ბიოქიმიის ნორმალიზაციას 24 საათში (ნატრიუმიც და ოსმოლარობაც სავარაუდოდ ვერ მოწესრიგდება).</a:t>
            </a:r>
            <a:endParaRPr lang="en-US" sz="2000" dirty="0" smtClean="0"/>
          </a:p>
          <a:p>
            <a:pPr lvl="0">
              <a:buNone/>
            </a:pPr>
            <a:endParaRPr lang="ru-RU" sz="2000" dirty="0" smtClean="0"/>
          </a:p>
          <a:p>
            <a:r>
              <a:rPr lang="ka-GE" sz="2000" dirty="0" smtClean="0"/>
              <a:t>გაგრძელდეს ი/ვ-ად სითხის გადასხმა, რათა მივაღწიოთ დარჩენილი სითხის მოცულობის დანაკრგის შევსებას შემდგომ 12 საათში, ეს დამოკიდებულია ისეთ ფაქტორებზე როგორიცაა დეჰიდრატაციის ხარისხი, სხეულის წონა და ა.შ. </a:t>
            </a:r>
            <a:endParaRPr lang="ru-RU" sz="2000" dirty="0" smtClean="0"/>
          </a:p>
          <a:p>
            <a:pPr>
              <a:buNone/>
            </a:pPr>
            <a:r>
              <a:rPr lang="ka-GE" sz="2000" dirty="0" smtClean="0"/>
              <a:t> </a:t>
            </a:r>
            <a:endParaRPr lang="ru-RU" sz="2000" dirty="0" smtClean="0"/>
          </a:p>
          <a:p>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pPr algn="ctr"/>
            <a:r>
              <a:rPr lang="ka-GE" sz="3200" b="1" dirty="0" smtClean="0"/>
              <a:t>12-დან 24 საათში</a:t>
            </a:r>
            <a:endParaRPr lang="en-US" sz="3200" dirty="0"/>
          </a:p>
        </p:txBody>
      </p:sp>
      <p:sp>
        <p:nvSpPr>
          <p:cNvPr id="3" name="Content Placeholder 2"/>
          <p:cNvSpPr>
            <a:spLocks noGrp="1"/>
          </p:cNvSpPr>
          <p:nvPr>
            <p:ph idx="1"/>
          </p:nvPr>
        </p:nvSpPr>
        <p:spPr>
          <a:xfrm>
            <a:off x="899592" y="1196752"/>
            <a:ext cx="8034096" cy="5400600"/>
          </a:xfrm>
        </p:spPr>
        <p:txBody>
          <a:bodyPr>
            <a:normAutofit/>
          </a:bodyPr>
          <a:lstStyle/>
          <a:p>
            <a:pPr lvl="0">
              <a:buNone/>
            </a:pPr>
            <a:r>
              <a:rPr lang="en-US" sz="2400" dirty="0" smtClean="0"/>
              <a:t>	</a:t>
            </a:r>
            <a:r>
              <a:rPr lang="ka-GE" sz="2400" dirty="0" smtClean="0"/>
              <a:t>ყველაზე მნიშვნელოვანია მკურნალობის შედეგი, ამიტომ: </a:t>
            </a:r>
            <a:r>
              <a:rPr lang="en-US" sz="2400" dirty="0" smtClean="0"/>
              <a:t> </a:t>
            </a:r>
          </a:p>
          <a:p>
            <a:pPr lvl="0">
              <a:buNone/>
            </a:pPr>
            <a:r>
              <a:rPr lang="en-US" sz="2400" dirty="0" smtClean="0"/>
              <a:t>	</a:t>
            </a:r>
            <a:r>
              <a:rPr lang="ka-GE" sz="2400" dirty="0" smtClean="0"/>
              <a:t>გაგრძელდეს სითხის ბალანსის შემანარჩუნებელი გრაფიკი, განისაზღვროს ოსმოლარობა და მოხდეს კორექცია შესაბამისი სითხის გადასხმით</a:t>
            </a:r>
            <a:endParaRPr lang="ru-RU" sz="2400" dirty="0" smtClean="0"/>
          </a:p>
          <a:p>
            <a:pPr lvl="0"/>
            <a:r>
              <a:rPr lang="ka-GE" sz="2400" dirty="0" smtClean="0"/>
              <a:t>გაგრძელდეს ი/ვ ინსულინით ან შენარჩუნდეს გლუკოზის დონე 10-15მლ/ლ გლუკოზის 5-10% გადასხმის გარეშე</a:t>
            </a:r>
            <a:endParaRPr lang="ru-RU" sz="2400" dirty="0" smtClean="0"/>
          </a:p>
          <a:p>
            <a:pPr lvl="0"/>
            <a:r>
              <a:rPr lang="ka-GE" sz="2400" dirty="0" smtClean="0"/>
              <a:t>შეფასდეს მკურნალობის გართულებები, როგორიცაა, სითხის გადატვირთვისგან თავის ტვინის შეშუპება.</a:t>
            </a:r>
            <a:endParaRPr lang="ru-RU" sz="2400" dirty="0" smtClean="0"/>
          </a:p>
          <a:p>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ka-GE" sz="3600" b="1" dirty="0" smtClean="0">
                <a:ln w="11430"/>
                <a:solidFill>
                  <a:schemeClr val="accent5"/>
                </a:solidFill>
                <a:effectLst>
                  <a:outerShdw blurRad="50800" dist="39000" dir="5460000" algn="tl">
                    <a:srgbClr val="000000">
                      <a:alpha val="38000"/>
                    </a:srgbClr>
                  </a:outerShdw>
                </a:effectLst>
              </a:rPr>
              <a:t>24 საათი-3 დღე</a:t>
            </a:r>
            <a:r>
              <a:rPr lang="ru-RU" sz="3600" dirty="0" smtClean="0">
                <a:ln w="11430"/>
                <a:solidFill>
                  <a:srgbClr val="C00000"/>
                </a:solidFill>
                <a:effectLst>
                  <a:outerShdw blurRad="50800" dist="39000" dir="5460000" algn="tl">
                    <a:srgbClr val="000000">
                      <a:alpha val="38000"/>
                    </a:srgbClr>
                  </a:outerShdw>
                </a:effectLst>
              </a:rPr>
              <a:t/>
            </a:r>
            <a:br>
              <a:rPr lang="ru-RU" sz="3600" dirty="0" smtClean="0">
                <a:ln w="11430"/>
                <a:solidFill>
                  <a:srgbClr val="C00000"/>
                </a:solidFill>
                <a:effectLst>
                  <a:outerShdw blurRad="50800" dist="39000" dir="5460000" algn="tl">
                    <a:srgbClr val="000000">
                      <a:alpha val="38000"/>
                    </a:srgbClr>
                  </a:outerShdw>
                </a:effectLst>
              </a:rPr>
            </a:br>
            <a:endParaRPr lang="ru-RU" sz="3600" dirty="0">
              <a:ln w="11430"/>
              <a:solidFill>
                <a:srgbClr val="C0000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836712"/>
            <a:ext cx="8686800" cy="5832648"/>
          </a:xfrm>
        </p:spPr>
        <p:txBody>
          <a:bodyPr>
            <a:normAutofit fontScale="62500" lnSpcReduction="20000"/>
          </a:bodyPr>
          <a:lstStyle/>
          <a:p>
            <a:r>
              <a:rPr lang="ka-GE" dirty="0" smtClean="0"/>
              <a:t>პაციენტის მდგომარეობა უნდა იყოს გაუმჯობესებული, დაწყებული ჰქონდეს  და შეეძლოს ჭამა და სმა, ბიოქიმია უბრუნდება ნორმას. </a:t>
            </a:r>
            <a:endParaRPr lang="ru-RU" dirty="0" smtClean="0"/>
          </a:p>
          <a:p>
            <a:pPr lvl="0"/>
            <a:r>
              <a:rPr lang="ka-GE" dirty="0" smtClean="0"/>
              <a:t>დარწმუნდით, რომ კლინიკური და ბიოქიმიური პარამეტრები გაუმჯობესებულია ან ნორმაშია;</a:t>
            </a:r>
            <a:endParaRPr lang="ru-RU" dirty="0" smtClean="0"/>
          </a:p>
          <a:p>
            <a:pPr lvl="0"/>
            <a:r>
              <a:rPr lang="ka-GE" dirty="0" smtClean="0"/>
              <a:t>გაგრძელდეს ი/ვ-ად სითხეები, სანამ სრულყოფილად შეეძლება საკვებისა და სასმელის მიღება;</a:t>
            </a:r>
            <a:endParaRPr lang="ru-RU" dirty="0" smtClean="0"/>
          </a:p>
          <a:p>
            <a:pPr lvl="0"/>
            <a:r>
              <a:rPr lang="ka-GE" dirty="0" smtClean="0"/>
              <a:t>ცვალებადია ინსულინის დოზა, თუ არ იღებს საკვებს;</a:t>
            </a:r>
            <a:endParaRPr lang="ru-RU" dirty="0" smtClean="0"/>
          </a:p>
          <a:p>
            <a:pPr lvl="0"/>
            <a:r>
              <a:rPr lang="ka-GE" dirty="0" smtClean="0"/>
              <a:t>როდესაც ბიოქიმიურად დასტაბილურდება გადაიყვანეთ კანქვეშა ინსულინის ინექციაზე;</a:t>
            </a:r>
            <a:endParaRPr lang="ru-RU" dirty="0" smtClean="0"/>
          </a:p>
          <a:p>
            <a:pPr lvl="0"/>
            <a:r>
              <a:rPr lang="ka-GE" dirty="0" smtClean="0"/>
              <a:t>ყოველდღიურად შარდოვანა და ელექტროლიტები</a:t>
            </a:r>
            <a:endParaRPr lang="ru-RU" dirty="0" smtClean="0"/>
          </a:p>
          <a:p>
            <a:pPr lvl="0"/>
            <a:r>
              <a:rPr lang="ka-GE" dirty="0" smtClean="0"/>
              <a:t>თუ კლინიკურად მისაღებია ამოიღეთ კათეტერი;</a:t>
            </a:r>
            <a:endParaRPr lang="ru-RU" dirty="0" smtClean="0"/>
          </a:p>
          <a:p>
            <a:pPr lvl="0"/>
            <a:r>
              <a:rPr lang="ka-GE" dirty="0" smtClean="0"/>
              <a:t>შეფასდეს ტვინის შეშუპების და სითხის გადატვირთვისგან გამოწვეული ნიშნები;</a:t>
            </a:r>
            <a:endParaRPr lang="ru-RU" dirty="0" smtClean="0"/>
          </a:p>
          <a:p>
            <a:pPr lvl="0"/>
            <a:r>
              <a:rPr lang="ka-GE" dirty="0" smtClean="0"/>
              <a:t>შეფასდეს სეფსისი არსებობა (გრძელდება თუ არა);</a:t>
            </a:r>
            <a:endParaRPr lang="ru-RU" dirty="0" smtClean="0"/>
          </a:p>
          <a:p>
            <a:pPr lvl="0"/>
            <a:r>
              <a:rPr lang="ka-GE" dirty="0" smtClean="0"/>
              <a:t>ყოველდრიურად ტერფის შემოწმება;</a:t>
            </a:r>
            <a:endParaRPr lang="ru-RU" dirty="0" smtClean="0"/>
          </a:p>
          <a:p>
            <a:pPr lvl="0"/>
            <a:r>
              <a:rPr lang="ka-GE" dirty="0" smtClean="0"/>
              <a:t>გაგრძელდეს მკურნალობა დაბალმოლეკულური წონის ჰეპარინით, სანამ მოხდება კომპენსაცია (ხანგრძლივ გამოყენებას აქვს მაღალი რისკი);</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b="1" dirty="0" smtClean="0"/>
              <a:t>შემდგომი მეთვალურეობა</a:t>
            </a:r>
            <a:endParaRPr lang="ru-RU" dirty="0"/>
          </a:p>
        </p:txBody>
      </p:sp>
      <p:sp>
        <p:nvSpPr>
          <p:cNvPr id="3" name="Content Placeholder 2"/>
          <p:cNvSpPr>
            <a:spLocks noGrp="1"/>
          </p:cNvSpPr>
          <p:nvPr>
            <p:ph idx="1"/>
          </p:nvPr>
        </p:nvSpPr>
        <p:spPr>
          <a:xfrm>
            <a:off x="1435608" y="1772816"/>
            <a:ext cx="7498080" cy="4475584"/>
          </a:xfrm>
        </p:spPr>
        <p:txBody>
          <a:bodyPr>
            <a:normAutofit/>
          </a:bodyPr>
          <a:lstStyle/>
          <a:p>
            <a:endParaRPr lang="en-US" sz="2400" dirty="0" smtClean="0"/>
          </a:p>
          <a:p>
            <a:pPr>
              <a:buFont typeface="Wingdings" pitchFamily="2" charset="2"/>
              <a:buChar char="Ø"/>
            </a:pPr>
            <a:r>
              <a:rPr lang="en-US" sz="2400" dirty="0" smtClean="0"/>
              <a:t> </a:t>
            </a:r>
            <a:r>
              <a:rPr lang="ka-GE" sz="2400" dirty="0" smtClean="0"/>
              <a:t>უმეტესობა პაციენტებისა სახლში ეწერებიან ინსულინის კანქვეშა ინექციით (რეჟიმი განისაზღვრება მათი მდგომარეობით). </a:t>
            </a: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274320"/>
            <a:ext cx="7890080" cy="6035000"/>
          </a:xfrm>
        </p:spPr>
        <p:txBody>
          <a:bodyPr/>
          <a:lstStyle/>
          <a:p>
            <a:pPr algn="ctr"/>
            <a:r>
              <a:rPr lang="ka-GE" dirty="0" smtClean="0"/>
              <a:t>გმადლობთ ყურადღებისთვის</a:t>
            </a:r>
            <a:endParaRPr lang="en-US" dirty="0"/>
          </a:p>
        </p:txBody>
      </p:sp>
      <p:pic>
        <p:nvPicPr>
          <p:cNvPr id="2050" name="Picture 2" descr="C:\Users\User\Desktop\enmedic.jpg"/>
          <p:cNvPicPr>
            <a:picLocks noChangeAspect="1" noChangeArrowheads="1"/>
          </p:cNvPicPr>
          <p:nvPr/>
        </p:nvPicPr>
        <p:blipFill>
          <a:blip r:embed="rId2" cstate="print"/>
          <a:srcRect/>
          <a:stretch>
            <a:fillRect/>
          </a:stretch>
        </p:blipFill>
        <p:spPr bwMode="auto">
          <a:xfrm>
            <a:off x="5436096" y="260648"/>
            <a:ext cx="3312368" cy="165618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b="1" dirty="0" smtClean="0"/>
              <a:t>ეტიოლოგია:</a:t>
            </a:r>
            <a:endParaRPr lang="ru-RU" dirty="0"/>
          </a:p>
        </p:txBody>
      </p:sp>
      <p:sp>
        <p:nvSpPr>
          <p:cNvPr id="3" name="Content Placeholder 2"/>
          <p:cNvSpPr>
            <a:spLocks noGrp="1"/>
          </p:cNvSpPr>
          <p:nvPr>
            <p:ph idx="1"/>
          </p:nvPr>
        </p:nvSpPr>
        <p:spPr/>
        <p:txBody>
          <a:bodyPr/>
          <a:lstStyle/>
          <a:p>
            <a:r>
              <a:rPr lang="ka-GE" dirty="0" smtClean="0"/>
              <a:t>მთავარ მიზეზს   წარმოადგენს ინსულინის შედარებითი უკმარისობა დეჰიდრატაციასთან ერთად.</a:t>
            </a:r>
            <a:endParaRPr lang="en-US" dirty="0" smtClean="0"/>
          </a:p>
          <a:p>
            <a:r>
              <a:rPr lang="ka-GE" dirty="0" smtClean="0"/>
              <a:t>რისკ ფაქტორები: ხანდაზმული ასაკი, მდედრობითი სქესი, მწვავე ინფექცია, 20-33%–ში პირველადად დიაგნოსტირებული შაქრიანი დიაბეტი.</a:t>
            </a:r>
            <a:endParaRPr lang="en-US"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მთავარი ფაქტორებია: </a:t>
            </a:r>
            <a:r>
              <a:rPr lang="ru-RU" dirty="0" smtClean="0"/>
              <a:t/>
            </a:r>
            <a:br>
              <a:rPr lang="ru-RU" dirty="0" smtClean="0"/>
            </a:br>
            <a:endParaRPr lang="ru-RU" dirty="0"/>
          </a:p>
        </p:txBody>
      </p:sp>
      <p:sp>
        <p:nvSpPr>
          <p:cNvPr id="3" name="Content Placeholder 2"/>
          <p:cNvSpPr>
            <a:spLocks noGrp="1"/>
          </p:cNvSpPr>
          <p:nvPr>
            <p:ph idx="1"/>
          </p:nvPr>
        </p:nvSpPr>
        <p:spPr>
          <a:xfrm>
            <a:off x="457200" y="1142984"/>
            <a:ext cx="8401080" cy="5500726"/>
          </a:xfrm>
        </p:spPr>
        <p:txBody>
          <a:bodyPr>
            <a:normAutofit fontScale="70000" lnSpcReduction="20000"/>
          </a:bodyPr>
          <a:lstStyle/>
          <a:p>
            <a:pPr lvl="0"/>
            <a:r>
              <a:rPr lang="ka-GE" dirty="0" smtClean="0"/>
              <a:t>ინსულინის უკმარისობა დეჰიდრატაციასთან ერთად – განსაკუთრებით ინფექციური პროცესები, ცხელება, ღებინება და დიარეა. </a:t>
            </a:r>
            <a:endParaRPr lang="ru-RU" dirty="0" smtClean="0"/>
          </a:p>
          <a:p>
            <a:pPr lvl="0"/>
            <a:r>
              <a:rPr lang="ka-GE" dirty="0" smtClean="0"/>
              <a:t>მწვავე დაავადებები: </a:t>
            </a:r>
            <a:r>
              <a:rPr lang="en-US" dirty="0" smtClean="0"/>
              <a:t> </a:t>
            </a:r>
            <a:r>
              <a:rPr lang="ka-GE" dirty="0" smtClean="0"/>
              <a:t>მიოკარდიუმის ინფარქტი, ფილტვის არტერიის თრომბოემბოლია, მწვავე პანკრეატიტი, ნაწლავთა გაუვალობა, ინსულტი, მასიური სისხლდენა, ფართომასშტაბის დამწვრობა, თირკმლის უკმარისობა და სხვა.</a:t>
            </a:r>
            <a:endParaRPr lang="ru-RU" dirty="0" smtClean="0"/>
          </a:p>
          <a:p>
            <a:pPr lvl="0"/>
            <a:r>
              <a:rPr lang="ka-GE" dirty="0" smtClean="0"/>
              <a:t>ენდოკრინოპათია: აკრომეგალია, თირეოტოქსიკოზი, ჰიპერკორტიციზმი </a:t>
            </a:r>
            <a:endParaRPr lang="ru-RU" dirty="0" smtClean="0"/>
          </a:p>
          <a:p>
            <a:pPr lvl="0"/>
            <a:r>
              <a:rPr lang="ka-GE" dirty="0" smtClean="0"/>
              <a:t>პერიტონეალური დიალიზი, ოპერაცია, ტრავმა, მზის დარტყმა.</a:t>
            </a:r>
            <a:endParaRPr lang="ru-RU" dirty="0" smtClean="0"/>
          </a:p>
          <a:p>
            <a:pPr lvl="0"/>
            <a:r>
              <a:rPr lang="ka-GE" dirty="0" smtClean="0"/>
              <a:t>ბეტა ადრენობლოკატორების, კალციანტაგონისტების, დიურეტიკების, დიაზოქსიდის, იმუნოდეპრესანტების, სომატოსტატინის ანალოგების, განსაკუთრებით სტეროიდების დიდი დოზებით მიღება.</a:t>
            </a: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052736"/>
          </a:xfrm>
        </p:spPr>
        <p:txBody>
          <a:bodyPr>
            <a:normAutofit fontScale="90000"/>
          </a:bodyPr>
          <a:lstStyle/>
          <a:p>
            <a:pPr algn="ctr"/>
            <a:r>
              <a:rPr lang="ka-GE" b="1" dirty="0" smtClean="0"/>
              <a:t>პათოგენეზი:  </a:t>
            </a:r>
            <a:r>
              <a:rPr lang="ru-RU" dirty="0" smtClean="0"/>
              <a:t/>
            </a:r>
            <a:br>
              <a:rPr lang="ru-RU" dirty="0" smtClean="0"/>
            </a:br>
            <a:endParaRPr lang="ru-RU" dirty="0"/>
          </a:p>
        </p:txBody>
      </p:sp>
      <p:sp>
        <p:nvSpPr>
          <p:cNvPr id="3" name="Content Placeholder 2"/>
          <p:cNvSpPr>
            <a:spLocks noGrp="1"/>
          </p:cNvSpPr>
          <p:nvPr>
            <p:ph idx="1"/>
          </p:nvPr>
        </p:nvSpPr>
        <p:spPr>
          <a:xfrm>
            <a:off x="780728" y="692696"/>
            <a:ext cx="8363272" cy="6165304"/>
          </a:xfrm>
        </p:spPr>
        <p:txBody>
          <a:bodyPr>
            <a:normAutofit fontScale="70000" lnSpcReduction="20000"/>
          </a:bodyPr>
          <a:lstStyle/>
          <a:p>
            <a:pPr lvl="0"/>
            <a:r>
              <a:rPr lang="ka-GE" dirty="0" smtClean="0"/>
              <a:t>ინსულინის შედარებითი  უკმარისობის დროს ინსულინის სეკრეცია საკმარისია იმისთვის, რომ კუნთოვან და ცხიმოვან ქსოვილში დაითრგუნოს ლიპოლიზი და კეტონური სხეულების წარმოქმნა, მაგრამ ის არასაკმარისია, ღვიძლით გლუკოზის პროდუქციის ბლოკირებისთვის.  </a:t>
            </a:r>
            <a:endParaRPr lang="ru-RU" dirty="0" smtClean="0"/>
          </a:p>
          <a:p>
            <a:pPr lvl="0"/>
            <a:r>
              <a:rPr lang="ka-GE" dirty="0" smtClean="0"/>
              <a:t>ჰიპეროსმოლარობა და დეჰიდრატაცია თავისთავად აინჰიბირებენ ლიპოლიზსა და კეტოგენეზს.</a:t>
            </a:r>
            <a:endParaRPr lang="ru-RU" dirty="0" smtClean="0"/>
          </a:p>
          <a:p>
            <a:pPr lvl="0"/>
            <a:r>
              <a:rPr lang="ka-GE" dirty="0" smtClean="0"/>
              <a:t>პლაზმის ჰიპეროსმოლარობა განპირობებულია მაღალოსმოლარული ნაერთებით, რომელთაგან ყველაზე მთავარია გლუკოზა და ნატრიუმი. ისინი ცუდად დიფუზირებენ უჯრედის შიგნით, ქმნიან ოსმოსურ გრადიენტს და იწვევენ სითხის გადასვლას უჯრედიდან გარეთ, რასაც მივყავართ  უჯრედშიდა დეჰიდრატაციამდე.</a:t>
            </a:r>
          </a:p>
          <a:p>
            <a:pPr lvl="0"/>
            <a:r>
              <a:rPr lang="ka-GE" dirty="0" smtClean="0"/>
              <a:t>პლაზმის ჰიპეროსმოლარობა და დეჰიდრატაცია ვითარდება ხანგრძლივი ოსმოსური დიურეზის და პაციენტის მიერ სითხის არასაკმარისი რაოდენობის მიღების   და ზემოთ აღნიშნული გამშვები ფაქტორების თ</a:t>
            </a:r>
            <a:r>
              <a:rPr lang="en-US" dirty="0" smtClean="0"/>
              <a:t>ა</a:t>
            </a:r>
            <a:r>
              <a:rPr lang="ka-GE" dirty="0" smtClean="0"/>
              <a:t>ნხვედრის შედეგად. შარდთან ერთად იკარგება სხვა ელექტროლიტები და იქმნება მათი დეფიციტი (მეკვ/კგ სხეულის მასაზე): კალიუმი 4-6, ქლორიდები 5-15, კალციუმი 1-2, ფოსფატები 3–7, მაგნიუმი 1–2.</a:t>
            </a:r>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ka-GE" b="1" dirty="0" smtClean="0"/>
              <a:t/>
            </a:r>
            <a:br>
              <a:rPr lang="ka-GE" b="1" dirty="0" smtClean="0"/>
            </a:br>
            <a:endParaRPr lang="en-US" dirty="0"/>
          </a:p>
        </p:txBody>
      </p:sp>
      <p:pic>
        <p:nvPicPr>
          <p:cNvPr id="4" name="Content Placeholder 3" descr="icf ecf.jpg"/>
          <p:cNvPicPr>
            <a:picLocks noGrp="1" noChangeAspect="1"/>
          </p:cNvPicPr>
          <p:nvPr>
            <p:ph idx="1"/>
          </p:nvPr>
        </p:nvPicPr>
        <p:blipFill>
          <a:blip r:embed="rId2" cstate="print"/>
          <a:stretch>
            <a:fillRect/>
          </a:stretch>
        </p:blipFill>
        <p:spPr>
          <a:xfrm>
            <a:off x="2195736" y="356587"/>
            <a:ext cx="5760640" cy="61687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b="1" dirty="0" smtClean="0"/>
              <a:t>კლინიკური სურათი: </a:t>
            </a:r>
            <a:endParaRPr lang="ru-RU" dirty="0"/>
          </a:p>
        </p:txBody>
      </p:sp>
      <p:sp>
        <p:nvSpPr>
          <p:cNvPr id="3" name="Content Placeholder 2"/>
          <p:cNvSpPr>
            <a:spLocks noGrp="1"/>
          </p:cNvSpPr>
          <p:nvPr>
            <p:ph idx="1"/>
          </p:nvPr>
        </p:nvSpPr>
        <p:spPr>
          <a:xfrm>
            <a:off x="457200" y="1340768"/>
            <a:ext cx="8229600" cy="5328592"/>
          </a:xfrm>
        </p:spPr>
        <p:txBody>
          <a:bodyPr>
            <a:normAutofit fontScale="70000" lnSpcReduction="20000"/>
          </a:bodyPr>
          <a:lstStyle/>
          <a:p>
            <a:r>
              <a:rPr lang="ka-GE" dirty="0" smtClean="0"/>
              <a:t>ჰიპეროსმოლარული ჰიპერგლიკემიური მდგომარეობა ვითარდება ნელა, რამდენიმე დღის ან კვირის განმავლობაში</a:t>
            </a:r>
            <a:r>
              <a:rPr lang="en-US" dirty="0" smtClean="0"/>
              <a:t>:</a:t>
            </a:r>
          </a:p>
          <a:p>
            <a:r>
              <a:rPr lang="ka-GE" dirty="0" smtClean="0"/>
              <a:t> გახშირებული შარდვა</a:t>
            </a:r>
            <a:r>
              <a:rPr lang="en-US" dirty="0" smtClean="0"/>
              <a:t>;</a:t>
            </a:r>
          </a:p>
          <a:p>
            <a:r>
              <a:rPr lang="ka-GE" dirty="0" smtClean="0"/>
              <a:t> წყურვილი</a:t>
            </a:r>
            <a:r>
              <a:rPr lang="en-US" dirty="0" smtClean="0"/>
              <a:t>;</a:t>
            </a:r>
          </a:p>
          <a:p>
            <a:r>
              <a:rPr lang="ka-GE" dirty="0" smtClean="0"/>
              <a:t> სისუსტე</a:t>
            </a:r>
            <a:r>
              <a:rPr lang="en-US" dirty="0" smtClean="0"/>
              <a:t>;</a:t>
            </a:r>
          </a:p>
          <a:p>
            <a:r>
              <a:rPr lang="ka-GE" dirty="0" smtClean="0"/>
              <a:t> მოთენთილობა</a:t>
            </a:r>
            <a:r>
              <a:rPr lang="en-US" dirty="0" smtClean="0"/>
              <a:t>;</a:t>
            </a:r>
          </a:p>
          <a:p>
            <a:r>
              <a:rPr lang="ka-GE" dirty="0" smtClean="0"/>
              <a:t>სხეულის მასის კლება</a:t>
            </a:r>
            <a:r>
              <a:rPr lang="en-US" dirty="0" smtClean="0"/>
              <a:t>;</a:t>
            </a:r>
          </a:p>
          <a:p>
            <a:r>
              <a:rPr lang="ka-GE" dirty="0" smtClean="0"/>
              <a:t> თავის ტკივილი</a:t>
            </a:r>
            <a:r>
              <a:rPr lang="en-US" dirty="0" smtClean="0"/>
              <a:t>;</a:t>
            </a:r>
          </a:p>
          <a:p>
            <a:r>
              <a:rPr lang="ka-GE" dirty="0" smtClean="0"/>
              <a:t> ხანდაზმულ და მოხუცთა ასაკში წყურვილი შეიძლება არ იყოს გამოხატული, ამიტომ დეჰიდრატაცია სწრაფად დგება. პაციენტთა 25-60%–ში დამახასიათებელია გულისრევა, ღებინება, მასიური პოლიურიის პერიოდი იცვლება ოლიგო–და ანურიით. ხასიათდება პოლიმორფული ნევროლოგიური სიმპტომებით.</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15616" y="332656"/>
            <a:ext cx="7772400" cy="792162"/>
          </a:xfrm>
        </p:spPr>
        <p:txBody>
          <a:bodyPr>
            <a:normAutofit/>
          </a:bodyPr>
          <a:lstStyle/>
          <a:p>
            <a:r>
              <a:rPr lang="ka-GE" sz="4000" b="1" dirty="0" smtClean="0">
                <a:solidFill>
                  <a:schemeClr val="accent5"/>
                </a:solidFill>
                <a:latin typeface="Sylfaen" pitchFamily="18" charset="0"/>
              </a:rPr>
              <a:t>დეფინიცია და დიაგნოსტიკა</a:t>
            </a:r>
            <a:endParaRPr lang="en-US" sz="4000" b="1" dirty="0">
              <a:solidFill>
                <a:schemeClr val="accent5"/>
              </a:solidFill>
              <a:latin typeface="Sylfaen" pitchFamily="18" charset="0"/>
            </a:endParaRPr>
          </a:p>
        </p:txBody>
      </p:sp>
      <p:sp>
        <p:nvSpPr>
          <p:cNvPr id="4" name="Rounded Rectangle 3"/>
          <p:cNvSpPr/>
          <p:nvPr/>
        </p:nvSpPr>
        <p:spPr>
          <a:xfrm>
            <a:off x="1331640" y="1556792"/>
            <a:ext cx="6552728" cy="49685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endParaRPr lang="ka-GE" sz="2800" dirty="0" smtClean="0"/>
          </a:p>
          <a:p>
            <a:pPr algn="ctr"/>
            <a:r>
              <a:rPr lang="ka-GE" sz="2800" dirty="0" smtClean="0"/>
              <a:t>ჰიპოვოლემია</a:t>
            </a:r>
          </a:p>
          <a:p>
            <a:pPr algn="ctr"/>
            <a:r>
              <a:rPr lang="ka-GE" sz="2400" dirty="0" smtClean="0"/>
              <a:t>+</a:t>
            </a:r>
          </a:p>
          <a:p>
            <a:pPr algn="ctr"/>
            <a:r>
              <a:rPr lang="ka-GE" sz="2400" dirty="0" smtClean="0"/>
              <a:t>ჰიპერგლიკემია(&gt;30მმოლლ)</a:t>
            </a:r>
          </a:p>
          <a:p>
            <a:pPr algn="ctr"/>
            <a:r>
              <a:rPr lang="ka-GE" sz="2400" dirty="0" smtClean="0"/>
              <a:t>მნიშვნელოვანი ჰიპერკეტონემიისა (&lt;3მმოლ/ლ) და აციდოზის </a:t>
            </a:r>
            <a:r>
              <a:rPr lang="ka-GE" sz="2400" dirty="0"/>
              <a:t>(pH&gt;7,3, ბიკარბონატი &gt;15მმოლ/ლ) </a:t>
            </a:r>
            <a:r>
              <a:rPr lang="ka-GE" sz="2400" dirty="0" smtClean="0"/>
              <a:t>გარეშე</a:t>
            </a:r>
          </a:p>
          <a:p>
            <a:pPr algn="ctr"/>
            <a:r>
              <a:rPr lang="ka-GE" sz="2400" dirty="0" smtClean="0"/>
              <a:t>+</a:t>
            </a:r>
          </a:p>
          <a:p>
            <a:pPr algn="ctr"/>
            <a:r>
              <a:rPr lang="ka-GE" sz="2400" dirty="0" smtClean="0"/>
              <a:t>ოსმოლარობა &gt;320მოსმოლ/კგ</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1815</TotalTime>
  <Words>1945</Words>
  <Application>Microsoft Office PowerPoint</Application>
  <PresentationFormat>On-screen Show (4:3)</PresentationFormat>
  <Paragraphs>241</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Solstice</vt:lpstr>
      <vt:lpstr>ჰიპეროსმოლარული ჰიპერგლიკემიური მდგომარეობის მართვა შაქრიანი დიაბეტით დაავადებულ ზრდასრულ პირებში</vt:lpstr>
      <vt:lpstr>ამერიკის დიაბეტის ასოციაციის  გაიდლაინი, 2009წ.     შაქრიანი დიაბეტის  მართვის ბრიტანელ საზოგადოებათა ერთობლივი გაიდლაინი, 2012წ.    რუსეთის ფედერაციის ეროვნული სახელმძღვანელო, 2013წ.</vt:lpstr>
      <vt:lpstr> ჰიპეროსმოლარული ჰიპერგლიკემიური მდგომარეობა </vt:lpstr>
      <vt:lpstr>ეტიოლოგია:</vt:lpstr>
      <vt:lpstr>მთავარი ფაქტორებია:  </vt:lpstr>
      <vt:lpstr>პათოგენეზი:   </vt:lpstr>
      <vt:lpstr> </vt:lpstr>
      <vt:lpstr>კლინიკური სურათი: </vt:lpstr>
      <vt:lpstr>დეფინიცია და დიაგნოსტიკა</vt:lpstr>
      <vt:lpstr>სიმძიმის შეფასება </vt:lpstr>
      <vt:lpstr> მკურნალობის მიზანი: </vt:lpstr>
      <vt:lpstr>მკურნალობის პრინციპები </vt:lpstr>
      <vt:lpstr>  ჰჰმ–ის რეკომენდებული მკურნალობის პრინციპს წარმოადგენს: </vt:lpstr>
      <vt:lpstr>ჰჰმ–ის რეკომენდებული მკურნალობის პრინციპს წარმოადგენს:</vt:lpstr>
      <vt:lpstr>ჰჰმ–ის რეკომენდებული მკურნალობის პრინციპს წარმოადგენს:</vt:lpstr>
      <vt:lpstr>ჰჰმ–ის რეკომენდებული მკურნალობის პრინციპს წარმოადგენს:</vt:lpstr>
      <vt:lpstr> პირველადი შეფასება სითხის მოცულობის მდგომარეობისა </vt:lpstr>
      <vt:lpstr>სითხისა და ელექტროლიტების დანაკარგი ჰიპეროსმოლარული ჰიპერგლიკემიური მდგომარეობის დროს</vt:lpstr>
      <vt:lpstr>ინსულინის დოზა და დრო </vt:lpstr>
      <vt:lpstr>ინსულინის დოზა და დრო</vt:lpstr>
      <vt:lpstr>Slide 21</vt:lpstr>
      <vt:lpstr>კალიუმი K+ </vt:lpstr>
      <vt:lpstr>კალიუმის გადასხმა </vt:lpstr>
      <vt:lpstr>ანტი ინფექციური თერაპია </vt:lpstr>
      <vt:lpstr>ანტიკოაგულანტები  </vt:lpstr>
      <vt:lpstr>ანტიკოაგულანტები</vt:lpstr>
      <vt:lpstr> 1 საათი: დაუყოვნებლივი მართვა დიაგნოზის საფუძველზე: 0-60წთ </vt:lpstr>
      <vt:lpstr> 1 საათი: დაუყოვნებლივი მართვა დიაგნოზის საფუძველზე: 0-60წთ </vt:lpstr>
      <vt:lpstr>1 საათი: დაუყოვნებლივი მართვა დიაგნოზის საფუძველზე: 0-60წთ</vt:lpstr>
      <vt:lpstr> 60 წუთი-6 საათი  მიზნები </vt:lpstr>
      <vt:lpstr>60 წუთი-6 საათი  მიზნები</vt:lpstr>
      <vt:lpstr>60 წუთი-6 საათი  მიზნები</vt:lpstr>
      <vt:lpstr>60 წუთი-6 საათი  მიზნები</vt:lpstr>
      <vt:lpstr>6-12 საათი </vt:lpstr>
      <vt:lpstr>12-დან 24 საათში </vt:lpstr>
      <vt:lpstr>12-დან 24 საათში</vt:lpstr>
      <vt:lpstr>24 საათი-3 დღე </vt:lpstr>
      <vt:lpstr>შემდგომი მეთვალურეობა</vt:lpstr>
      <vt:lpstr>გმადლობთ ყურადღებისთვის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დეფინიცია და დიაგნოსტიკა</dc:title>
  <dc:creator>User</dc:creator>
  <cp:lastModifiedBy>User</cp:lastModifiedBy>
  <cp:revision>56</cp:revision>
  <dcterms:created xsi:type="dcterms:W3CDTF">2014-07-10T08:40:48Z</dcterms:created>
  <dcterms:modified xsi:type="dcterms:W3CDTF">2015-03-07T19:17:09Z</dcterms:modified>
</cp:coreProperties>
</file>