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73" r:id="rId3"/>
    <p:sldId id="272" r:id="rId4"/>
    <p:sldId id="287" r:id="rId5"/>
    <p:sldId id="286" r:id="rId6"/>
    <p:sldId id="285" r:id="rId7"/>
    <p:sldId id="284" r:id="rId8"/>
    <p:sldId id="283" r:id="rId9"/>
    <p:sldId id="282" r:id="rId10"/>
    <p:sldId id="281" r:id="rId11"/>
    <p:sldId id="280" r:id="rId12"/>
    <p:sldId id="279" r:id="rId13"/>
    <p:sldId id="291" r:id="rId14"/>
    <p:sldId id="290" r:id="rId15"/>
    <p:sldId id="271" r:id="rId16"/>
    <p:sldId id="289" r:id="rId17"/>
    <p:sldId id="294" r:id="rId18"/>
    <p:sldId id="293" r:id="rId19"/>
    <p:sldId id="292" r:id="rId20"/>
    <p:sldId id="288" r:id="rId21"/>
    <p:sldId id="299" r:id="rId22"/>
    <p:sldId id="298" r:id="rId23"/>
    <p:sldId id="297" r:id="rId24"/>
    <p:sldId id="296" r:id="rId25"/>
    <p:sldId id="295" r:id="rId26"/>
    <p:sldId id="303" r:id="rId27"/>
    <p:sldId id="302" r:id="rId28"/>
    <p:sldId id="305" r:id="rId29"/>
    <p:sldId id="30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5C1390E-F324-481E-8959-412DFB61258E}" type="datetimeFigureOut">
              <a:rPr lang="en-US" smtClean="0"/>
              <a:pPr/>
              <a:t>12/15/2014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717D51BA-06AA-4164-86D2-DA9F28C2AE5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C1390E-F324-481E-8959-412DFB61258E}" type="datetimeFigureOut">
              <a:rPr lang="en-US" smtClean="0"/>
              <a:pPr/>
              <a:t>12/15/2014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7D51BA-06AA-4164-86D2-DA9F28C2AE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C1390E-F324-481E-8959-412DFB61258E}" type="datetimeFigureOut">
              <a:rPr lang="en-US" smtClean="0"/>
              <a:pPr/>
              <a:t>12/15/2014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7D51BA-06AA-4164-86D2-DA9F28C2AE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C1390E-F324-481E-8959-412DFB61258E}" type="datetimeFigureOut">
              <a:rPr lang="en-US" smtClean="0"/>
              <a:pPr/>
              <a:t>12/15/2014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7D51BA-06AA-4164-86D2-DA9F28C2AE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5C1390E-F324-481E-8959-412DFB61258E}" type="datetimeFigureOut">
              <a:rPr lang="en-US" smtClean="0"/>
              <a:pPr/>
              <a:t>12/15/2014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7D51BA-06AA-4164-86D2-DA9F28C2AE5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C1390E-F324-481E-8959-412DFB61258E}" type="datetimeFigureOut">
              <a:rPr lang="en-US" smtClean="0"/>
              <a:pPr/>
              <a:t>12/15/2014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7D51BA-06AA-4164-86D2-DA9F28C2AE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C1390E-F324-481E-8959-412DFB61258E}" type="datetimeFigureOut">
              <a:rPr lang="en-US" smtClean="0"/>
              <a:pPr/>
              <a:t>12/15/2014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7D51BA-06AA-4164-86D2-DA9F28C2AE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5C1390E-F324-481E-8959-412DFB61258E}" type="datetimeFigureOut">
              <a:rPr lang="en-US" smtClean="0"/>
              <a:pPr/>
              <a:t>12/15/2014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7D51BA-06AA-4164-86D2-DA9F28C2AE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5C1390E-F324-481E-8959-412DFB61258E}" type="datetimeFigureOut">
              <a:rPr lang="en-US" smtClean="0"/>
              <a:pPr/>
              <a:t>12/15/2014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17D51BA-06AA-4164-86D2-DA9F28C2AE5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C1390E-F324-481E-8959-412DFB61258E}" type="datetimeFigureOut">
              <a:rPr lang="en-US" smtClean="0"/>
              <a:pPr/>
              <a:t>12/15/2014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7D51BA-06AA-4164-86D2-DA9F28C2AE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5C1390E-F324-481E-8959-412DFB61258E}" type="datetimeFigureOut">
              <a:rPr lang="en-US" smtClean="0"/>
              <a:pPr/>
              <a:t>12/15/2014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7D51BA-06AA-4164-86D2-DA9F28C2AE5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5C1390E-F324-481E-8959-412DFB61258E}" type="datetimeFigureOut">
              <a:rPr lang="en-US" smtClean="0"/>
              <a:pPr/>
              <a:t>12/15/2014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17D51BA-06AA-4164-86D2-DA9F28C2AE5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447800"/>
            <a:ext cx="8172400" cy="5005536"/>
          </a:xfrm>
        </p:spPr>
        <p:txBody>
          <a:bodyPr>
            <a:normAutofit/>
          </a:bodyPr>
          <a:lstStyle/>
          <a:p>
            <a:pPr algn="ctr"/>
            <a:endParaRPr lang="ka-GE" sz="3600" b="1" dirty="0" smtClean="0">
              <a:solidFill>
                <a:srgbClr val="C00000"/>
              </a:solidFill>
            </a:endParaRPr>
          </a:p>
          <a:p>
            <a:pPr algn="ctr">
              <a:buNone/>
            </a:pPr>
            <a:r>
              <a:rPr lang="ka-GE" sz="3600" b="1" dirty="0" smtClean="0">
                <a:solidFill>
                  <a:schemeClr val="accent3">
                    <a:lumMod val="75000"/>
                  </a:schemeClr>
                </a:solidFill>
                <a:latin typeface="Sylfaen" pitchFamily="18" charset="0"/>
              </a:rPr>
              <a:t>შაქრიანი დიაბეტით დაავადებულ პაციენტთა თვითკონტროლი</a:t>
            </a:r>
          </a:p>
          <a:p>
            <a:pPr algn="ctr">
              <a:buNone/>
            </a:pPr>
            <a:endParaRPr lang="ka-GE" sz="3600" b="1" dirty="0" smtClean="0">
              <a:solidFill>
                <a:schemeClr val="accent3">
                  <a:lumMod val="75000"/>
                </a:schemeClr>
              </a:solidFill>
            </a:endParaRPr>
          </a:p>
          <a:p>
            <a:pPr algn="r"/>
            <a:endParaRPr lang="ka-GE" sz="2200" dirty="0" smtClean="0"/>
          </a:p>
          <a:p>
            <a:pPr algn="r"/>
            <a:endParaRPr lang="ka-GE" sz="2200" dirty="0" smtClean="0"/>
          </a:p>
          <a:p>
            <a:pPr algn="r"/>
            <a:endParaRPr lang="ka-GE" sz="2200" dirty="0" smtClean="0"/>
          </a:p>
          <a:p>
            <a:pPr algn="r">
              <a:buNone/>
            </a:pPr>
            <a:r>
              <a:rPr lang="ka-GE" sz="2200" dirty="0" smtClean="0"/>
              <a:t>ვ. ივერიელის სახელობის ენდოკრინოლიგია, მეტაბოლოგია, დიეტოლოგიის ცენტრი „ენმედიცი“</a:t>
            </a:r>
          </a:p>
          <a:p>
            <a:pPr algn="r">
              <a:buNone/>
            </a:pPr>
            <a:r>
              <a:rPr lang="ka-GE" sz="2200" dirty="0" smtClean="0"/>
              <a:t>მომხსენებლი თამარ ქადაგიშვილი</a:t>
            </a:r>
            <a:endParaRPr lang="en-US" sz="2200" dirty="0" smtClean="0"/>
          </a:p>
          <a:p>
            <a:pPr algn="ctr">
              <a:buNone/>
            </a:pPr>
            <a:endParaRPr lang="en-US" sz="3600" b="1" dirty="0">
              <a:solidFill>
                <a:schemeClr val="accent3">
                  <a:lumMod val="75000"/>
                </a:schemeClr>
              </a:solidFill>
            </a:endParaRPr>
          </a:p>
        </p:txBody>
      </p:sp>
      <p:pic>
        <p:nvPicPr>
          <p:cNvPr id="8" name="Picture 2" descr="C:\Users\User\Desktop\უსახელო\American-Diabetes-Association-logo.jpg"/>
          <p:cNvPicPr>
            <a:picLocks noChangeAspect="1" noChangeArrowheads="1"/>
          </p:cNvPicPr>
          <p:nvPr/>
        </p:nvPicPr>
        <p:blipFill>
          <a:blip r:embed="rId2" cstate="print"/>
          <a:srcRect/>
          <a:stretch>
            <a:fillRect/>
          </a:stretch>
        </p:blipFill>
        <p:spPr bwMode="auto">
          <a:xfrm>
            <a:off x="7164288" y="0"/>
            <a:ext cx="1728192" cy="182036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txBody>
          <a:bodyPr>
            <a:normAutofit/>
          </a:bodyPr>
          <a:lstStyle/>
          <a:p>
            <a:pPr algn="ctr"/>
            <a:r>
              <a:rPr lang="en-US" sz="3200" b="1" dirty="0" err="1" smtClean="0"/>
              <a:t>მონოგენური</a:t>
            </a:r>
            <a:r>
              <a:rPr lang="en-US" sz="3200" b="1" dirty="0" smtClean="0"/>
              <a:t> </a:t>
            </a:r>
            <a:r>
              <a:rPr lang="en-US" sz="3200" b="1" dirty="0" err="1" smtClean="0"/>
              <a:t>დიაბეტური</a:t>
            </a:r>
            <a:r>
              <a:rPr lang="en-US" sz="3200" b="1" dirty="0" smtClean="0"/>
              <a:t> </a:t>
            </a:r>
            <a:r>
              <a:rPr lang="en-US" sz="3200" b="1" dirty="0" err="1" smtClean="0"/>
              <a:t>სინდრომები</a:t>
            </a:r>
            <a:endParaRPr lang="en-US" sz="3200" b="1" dirty="0"/>
          </a:p>
        </p:txBody>
      </p:sp>
      <p:sp>
        <p:nvSpPr>
          <p:cNvPr id="3" name="Content Placeholder 2"/>
          <p:cNvSpPr>
            <a:spLocks noGrp="1"/>
          </p:cNvSpPr>
          <p:nvPr>
            <p:ph idx="1"/>
          </p:nvPr>
        </p:nvSpPr>
        <p:spPr>
          <a:xfrm>
            <a:off x="611560" y="1052736"/>
            <a:ext cx="8532440" cy="5805264"/>
          </a:xfrm>
        </p:spPr>
        <p:txBody>
          <a:bodyPr>
            <a:noAutofit/>
          </a:bodyPr>
          <a:lstStyle/>
          <a:p>
            <a:pPr>
              <a:lnSpc>
                <a:spcPct val="120000"/>
              </a:lnSpc>
              <a:buNone/>
            </a:pPr>
            <a:r>
              <a:rPr lang="ka-GE" sz="2400" dirty="0" smtClean="0"/>
              <a:t>		</a:t>
            </a:r>
            <a:r>
              <a:rPr lang="en-US" sz="2400" dirty="0" smtClean="0"/>
              <a:t>მონოგენური ფორმის დიაბეტი (ნეონატალური დიაბეტი ან მოზრდილთა ტიპის დიაბეტი ახალგაზრდებში) მოიცავს დიაბეტიანი ბავშვების მცირე რაოდენობას (&lt;5%), მაგრამ ამჟამად ადვილად ხელმისაწვდომი  გენეტიკური ტესტირება, ჭეშმარიტი გენეტიკური დიაგნოსტირების საშუალებას იძლევ</a:t>
            </a:r>
            <a:r>
              <a:rPr lang="ka-GE" sz="2400" dirty="0" smtClean="0"/>
              <a:t>ა</a:t>
            </a:r>
            <a:r>
              <a:rPr lang="en-US" sz="2400" dirty="0" smtClean="0"/>
              <a:t>, სულ უფრო მზარდი სიხშირით. მეტად მნიშვნელოვანია, დიაბეტის ერთ-ერთი მონოგენური ფორმის სწორად დიაგნოსტირება, ვინაიდან თუ ამ ბავშვებს არასწორად დაუსვავენ </a:t>
            </a:r>
            <a:r>
              <a:rPr lang="ka-GE" sz="2400" dirty="0" smtClean="0"/>
              <a:t>1</a:t>
            </a:r>
            <a:r>
              <a:rPr lang="en-US" sz="2400" dirty="0" smtClean="0"/>
              <a:t> ან </a:t>
            </a:r>
            <a:r>
              <a:rPr lang="ka-GE" sz="2400" dirty="0" smtClean="0"/>
              <a:t>2</a:t>
            </a:r>
            <a:r>
              <a:rPr lang="en-US" sz="2400" dirty="0" smtClean="0"/>
              <a:t> ტიპის დიაბეტის დიაგნოზს, ეს გამოიწვევს მკურნალობის არაოპტიმალური სქემის დანიშვნას და შეაყოვნებს ოჯახის სხვა წევრების დიაგნოსტირება</a:t>
            </a:r>
            <a:r>
              <a:rPr lang="ka-GE" sz="2400" dirty="0" smtClean="0"/>
              <a:t>ს</a:t>
            </a:r>
            <a:r>
              <a:rPr lang="en-US" sz="2400" dirty="0" smtClean="0"/>
              <a:t>.</a:t>
            </a:r>
          </a:p>
          <a:p>
            <a:pPr>
              <a:lnSpc>
                <a:spcPct val="120000"/>
              </a:lnSpc>
            </a:pP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06090"/>
          </a:xfrm>
        </p:spPr>
        <p:txBody>
          <a:bodyPr>
            <a:normAutofit/>
          </a:bodyPr>
          <a:lstStyle/>
          <a:p>
            <a:pPr algn="ctr"/>
            <a:r>
              <a:rPr lang="en-US" sz="3200" b="1" dirty="0" err="1" smtClean="0"/>
              <a:t>მონოგენური</a:t>
            </a:r>
            <a:r>
              <a:rPr lang="en-US" sz="3200" b="1" dirty="0" smtClean="0"/>
              <a:t> </a:t>
            </a:r>
            <a:r>
              <a:rPr lang="en-US" sz="3200" b="1" dirty="0" err="1" smtClean="0"/>
              <a:t>დიაბეტური</a:t>
            </a:r>
            <a:r>
              <a:rPr lang="en-US" sz="3200" b="1" dirty="0" smtClean="0"/>
              <a:t> </a:t>
            </a:r>
            <a:r>
              <a:rPr lang="en-US" sz="3200" b="1" dirty="0" err="1" smtClean="0"/>
              <a:t>სინდრომები</a:t>
            </a:r>
            <a:endParaRPr lang="en-US" sz="3200" dirty="0"/>
          </a:p>
        </p:txBody>
      </p:sp>
      <p:sp>
        <p:nvSpPr>
          <p:cNvPr id="3" name="Content Placeholder 2"/>
          <p:cNvSpPr>
            <a:spLocks noGrp="1"/>
          </p:cNvSpPr>
          <p:nvPr>
            <p:ph idx="1"/>
          </p:nvPr>
        </p:nvSpPr>
        <p:spPr>
          <a:xfrm>
            <a:off x="611560" y="980728"/>
            <a:ext cx="8532440" cy="5688632"/>
          </a:xfrm>
        </p:spPr>
        <p:txBody>
          <a:bodyPr>
            <a:noAutofit/>
          </a:bodyPr>
          <a:lstStyle/>
          <a:p>
            <a:pPr>
              <a:buNone/>
            </a:pPr>
            <a:r>
              <a:rPr lang="ka-GE" sz="2000" dirty="0" smtClean="0"/>
              <a:t>		</a:t>
            </a:r>
            <a:r>
              <a:rPr lang="en-US" sz="2000" dirty="0" smtClean="0"/>
              <a:t>ბავშვებში მონოგენური დიაბეტის დიაგნოზის დასმა ითვლება შესაძლებლად   შემდეგ შემთხვევებშ</a:t>
            </a:r>
            <a:r>
              <a:rPr lang="ka-GE" sz="2000" dirty="0" smtClean="0"/>
              <a:t>ი</a:t>
            </a:r>
            <a:r>
              <a:rPr lang="en-US" sz="2000" dirty="0" smtClean="0"/>
              <a:t>:</a:t>
            </a:r>
          </a:p>
          <a:p>
            <a:pPr>
              <a:buFont typeface="Wingdings" pitchFamily="2" charset="2"/>
              <a:buChar char="Ø"/>
            </a:pPr>
            <a:r>
              <a:rPr lang="en-US" sz="2000" dirty="0" smtClean="0"/>
              <a:t> დიაგნოზის დასმა ხდება სიცოცხლის პირველი ექვსი თვი</a:t>
            </a:r>
            <a:r>
              <a:rPr lang="ka-GE" sz="2000" dirty="0" smtClean="0"/>
              <a:t>ს</a:t>
            </a:r>
            <a:r>
              <a:rPr lang="en-US" sz="2000" dirty="0" smtClean="0"/>
              <a:t> განმავლობაში.</a:t>
            </a:r>
          </a:p>
          <a:p>
            <a:pPr>
              <a:buFont typeface="Wingdings" pitchFamily="2" charset="2"/>
              <a:buChar char="Ø"/>
            </a:pPr>
            <a:r>
              <a:rPr lang="en-US" sz="2000" dirty="0" smtClean="0"/>
              <a:t>გამოხატული დიაბეტი ოჯახურ ანამნეზში, მაგრამ </a:t>
            </a:r>
            <a:r>
              <a:rPr lang="ka-GE" sz="2000" dirty="0" smtClean="0"/>
              <a:t>2</a:t>
            </a:r>
            <a:r>
              <a:rPr lang="en-US" sz="2000" dirty="0" smtClean="0"/>
              <a:t> ტიპის დიაბეტისთვის დამახასიათებელი თავისებურებების გარეშე (სიმსუქნის გარეშე, დაბალი რისკის ეთნიკური ჯგუფ</a:t>
            </a:r>
            <a:r>
              <a:rPr lang="ka-GE" sz="2000" dirty="0" smtClean="0"/>
              <a:t>ი</a:t>
            </a:r>
            <a:r>
              <a:rPr lang="en-US" sz="2000" dirty="0" smtClean="0"/>
              <a:t>).</a:t>
            </a:r>
          </a:p>
          <a:p>
            <a:pPr>
              <a:buFont typeface="Wingdings" pitchFamily="2" charset="2"/>
              <a:buChar char="Ø"/>
            </a:pPr>
            <a:r>
              <a:rPr lang="en-US" sz="2000" dirty="0" smtClean="0"/>
              <a:t>ზომიერი ჰიპერგლიკემია უზმოზე (100-150 მგ/დლ [5.5-8.5 მმოლი], განსაკუთრებით თუ პაციენტი ახალგაზრდაა და არ არის მსუქან</a:t>
            </a:r>
            <a:r>
              <a:rPr lang="ka-GE" sz="2000" dirty="0" smtClean="0"/>
              <a:t>ი</a:t>
            </a:r>
            <a:r>
              <a:rPr lang="en-US" sz="2000" dirty="0" smtClean="0"/>
              <a:t>.</a:t>
            </a:r>
          </a:p>
          <a:p>
            <a:pPr>
              <a:buFont typeface="Wingdings" pitchFamily="2" charset="2"/>
              <a:buChar char="Ø"/>
            </a:pPr>
            <a:r>
              <a:rPr lang="en-US" sz="2000" dirty="0" smtClean="0"/>
              <a:t> აუტოაინტისხეულებზე უარყოფითი ანალიზით, სიმსუქნისა და ინსულინის მიმართ რეზისტენტულობის ნიშნების გარეშ</a:t>
            </a:r>
            <a:r>
              <a:rPr lang="ka-GE" sz="2000" dirty="0" smtClean="0"/>
              <a:t>ე</a:t>
            </a:r>
            <a:r>
              <a:rPr lang="en-US" sz="2000" dirty="0" smtClean="0"/>
              <a:t>.</a:t>
            </a:r>
          </a:p>
          <a:p>
            <a:pPr>
              <a:buNone/>
            </a:pPr>
            <a:r>
              <a:rPr lang="en-US" sz="2000" dirty="0" smtClean="0"/>
              <a:t> </a:t>
            </a:r>
            <a:r>
              <a:rPr lang="ka-GE" sz="2000" dirty="0" smtClean="0"/>
              <a:t>		</a:t>
            </a:r>
          </a:p>
          <a:p>
            <a:pPr>
              <a:buNone/>
            </a:pPr>
            <a:r>
              <a:rPr lang="en-US" sz="2000" dirty="0" smtClean="0"/>
              <a:t>ახალ საერთაშორისო შეთანხმებულ დოკუმენტში დიაბეტის მონოგენური ფორმებით დაავადებული ბავშვების დიაგნოსტირება და მკურნალობა დეტალურადაა განხილულ</a:t>
            </a:r>
            <a:r>
              <a:rPr lang="ka-GE" sz="2000" dirty="0" smtClean="0"/>
              <a:t>ი</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4082"/>
          </a:xfrm>
        </p:spPr>
        <p:txBody>
          <a:bodyPr>
            <a:normAutofit/>
          </a:bodyPr>
          <a:lstStyle/>
          <a:p>
            <a:pPr algn="ctr"/>
            <a:r>
              <a:rPr lang="en-US" sz="3200" b="1" dirty="0" err="1" smtClean="0"/>
              <a:t>ჩასახვამდელი</a:t>
            </a:r>
            <a:r>
              <a:rPr lang="en-US" sz="3200" b="1" dirty="0" smtClean="0"/>
              <a:t> </a:t>
            </a:r>
            <a:r>
              <a:rPr lang="en-US" sz="3200" b="1" dirty="0" err="1" smtClean="0"/>
              <a:t>მეთვალყურეობა</a:t>
            </a:r>
            <a:endParaRPr lang="en-US" sz="3200" b="1" dirty="0"/>
          </a:p>
        </p:txBody>
      </p:sp>
      <p:sp>
        <p:nvSpPr>
          <p:cNvPr id="3" name="Content Placeholder 2"/>
          <p:cNvSpPr>
            <a:spLocks noGrp="1"/>
          </p:cNvSpPr>
          <p:nvPr>
            <p:ph idx="1"/>
          </p:nvPr>
        </p:nvSpPr>
        <p:spPr>
          <a:xfrm>
            <a:off x="539552" y="908720"/>
            <a:ext cx="8394136" cy="5949280"/>
          </a:xfrm>
        </p:spPr>
        <p:txBody>
          <a:bodyPr>
            <a:noAutofit/>
          </a:bodyPr>
          <a:lstStyle/>
          <a:p>
            <a:pPr algn="ctr">
              <a:lnSpc>
                <a:spcPct val="120000"/>
              </a:lnSpc>
              <a:buNone/>
            </a:pPr>
            <a:r>
              <a:rPr lang="en-US" sz="1800" b="1" dirty="0" err="1" smtClean="0"/>
              <a:t>რეკომენდაციები</a:t>
            </a:r>
            <a:endParaRPr lang="ka-GE" sz="1800" b="1" dirty="0" smtClean="0"/>
          </a:p>
          <a:p>
            <a:pPr>
              <a:lnSpc>
                <a:spcPct val="120000"/>
              </a:lnSpc>
              <a:buNone/>
            </a:pPr>
            <a:r>
              <a:rPr lang="en-US" sz="1800" dirty="0" smtClean="0"/>
              <a:t>		პაციენტში ჩასახვამდე, A1C-ს დონეები უნდა იყოს ნორმასთან      მიახლოებულ</a:t>
            </a:r>
            <a:r>
              <a:rPr lang="ka-GE" sz="1800" dirty="0" smtClean="0"/>
              <a:t>ი</a:t>
            </a:r>
            <a:r>
              <a:rPr lang="en-US" sz="1800" dirty="0" smtClean="0"/>
              <a:t> (&lt;7%).</a:t>
            </a:r>
          </a:p>
          <a:p>
            <a:pPr>
              <a:lnSpc>
                <a:spcPct val="120000"/>
              </a:lnSpc>
              <a:buNone/>
            </a:pPr>
            <a:r>
              <a:rPr lang="en-US" sz="1800" dirty="0" smtClean="0"/>
              <a:t>		დიაბეტით დაავადებული ქალები, რომლებიც გეგმავენ ორსულებას აუცილებელია შეფასდეს მათი მდგომარეობა და საჭიროების შემთხვევაში, ჩაუტარდეთ დიაბეტური რეტინოპათიის, ნეფროპათიის და ნეიროპათიის, ასევე (კარდიოვასკულარული დაავადება) მკურნალობა. </a:t>
            </a:r>
          </a:p>
          <a:p>
            <a:pPr>
              <a:lnSpc>
                <a:spcPct val="120000"/>
              </a:lnSpc>
              <a:buFont typeface="Wingdings" pitchFamily="2" charset="2"/>
              <a:buChar char="Ø"/>
            </a:pPr>
            <a:r>
              <a:rPr lang="en-US" sz="1800" dirty="0" smtClean="0"/>
              <a:t>  ამ კატეგორიის ქალების მიერ გამოყენებული მედიკამენტები აუცილებელია შეფასდეს ჩასახვამდე, ვინაიდან დიაბეტის  და მისი გართულებების სამკურნალოდ გამოყენებულ</a:t>
            </a:r>
            <a:r>
              <a:rPr lang="ka-GE" sz="1800" dirty="0" smtClean="0"/>
              <a:t>ი</a:t>
            </a:r>
            <a:r>
              <a:rPr lang="en-US" sz="1800" dirty="0" smtClean="0"/>
              <a:t> მედიკამენტები შეიძლება არ იყოს რეკომენდირებული ორსულობის დროს, მაგალითად, სტატინები, ACE-ს (ანგიოტენზინ-გარდამქმნელი ფერმენტის) ინჰიბიტორები, ARB-ები  (ანგიოტენზინის-II რეცეპტორის ბლოკატორი) და ანტიდიაბეტური ტაბლეტები. </a:t>
            </a:r>
          </a:p>
          <a:p>
            <a:pPr>
              <a:lnSpc>
                <a:spcPct val="120000"/>
              </a:lnSpc>
              <a:buFont typeface="Wingdings" pitchFamily="2" charset="2"/>
              <a:buChar char="Ø"/>
            </a:pPr>
            <a:r>
              <a:rPr lang="en-US" sz="1800" dirty="0" smtClean="0"/>
              <a:t>  ვინაიდან ორსულობების უმეტესობა არ არის დაგეგმილი, ამიტომ რეპროდუქციული ასაკის ქალებში განხილული უნდა იქნეს აღნიშნული მედიკამენტების პოტენციური რისკი და სარგებლობ</a:t>
            </a:r>
            <a:r>
              <a:rPr lang="ka-GE" sz="1800" dirty="0" smtClean="0"/>
              <a:t>ა</a:t>
            </a:r>
            <a:r>
              <a:rPr lang="en-US" sz="1800" dirty="0" smtClean="0"/>
              <a:t>.</a:t>
            </a:r>
          </a:p>
          <a:p>
            <a:pPr>
              <a:lnSpc>
                <a:spcPct val="120000"/>
              </a:lnSpc>
              <a:buNone/>
            </a:pPr>
            <a:endParaRPr lang="en-US" sz="1800" b="1" dirty="0" smtClean="0"/>
          </a:p>
          <a:p>
            <a:pPr>
              <a:lnSpc>
                <a:spcPct val="120000"/>
              </a:lnSpc>
            </a:pPr>
            <a:endParaRPr 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txBody>
          <a:bodyPr>
            <a:normAutofit/>
          </a:bodyPr>
          <a:lstStyle/>
          <a:p>
            <a:pPr algn="ctr"/>
            <a:r>
              <a:rPr lang="en-US" sz="3200" b="1" dirty="0" err="1" smtClean="0"/>
              <a:t>ჩასახვამდელი</a:t>
            </a:r>
            <a:r>
              <a:rPr lang="en-US" sz="3200" b="1" dirty="0" smtClean="0"/>
              <a:t> </a:t>
            </a:r>
            <a:r>
              <a:rPr lang="en-US" sz="3200" b="1" dirty="0" err="1" smtClean="0"/>
              <a:t>მეთვალყურეობა</a:t>
            </a:r>
            <a:endParaRPr lang="en-US" sz="3200" dirty="0"/>
          </a:p>
        </p:txBody>
      </p:sp>
      <p:sp>
        <p:nvSpPr>
          <p:cNvPr id="3" name="Content Placeholder 2"/>
          <p:cNvSpPr>
            <a:spLocks noGrp="1"/>
          </p:cNvSpPr>
          <p:nvPr>
            <p:ph idx="1"/>
          </p:nvPr>
        </p:nvSpPr>
        <p:spPr>
          <a:xfrm>
            <a:off x="755576" y="1268760"/>
            <a:ext cx="8178112" cy="5256584"/>
          </a:xfrm>
        </p:spPr>
        <p:txBody>
          <a:bodyPr>
            <a:noAutofit/>
          </a:bodyPr>
          <a:lstStyle/>
          <a:p>
            <a:pPr>
              <a:buNone/>
            </a:pPr>
            <a:r>
              <a:rPr lang="en-US" sz="2800" dirty="0" smtClean="0"/>
              <a:t>		 ძირითადი თანდაყოლილი მალფორმაციები წარმოადგენს  ტიპი 2 და  ტიპი1  დიაბეტით დაავადებული დედების ბავ</a:t>
            </a:r>
            <a:r>
              <a:rPr lang="ka-GE" sz="2800" dirty="0" smtClean="0"/>
              <a:t>შ</a:t>
            </a:r>
            <a:r>
              <a:rPr lang="en-US" sz="2800" dirty="0" smtClean="0"/>
              <a:t>ვების სიკვდილიანობის და სერიოზული ავადობის მიზეზს.  ექსპერიმენტული კვლევები მიუთითებს, რომ მალფორმაციების რისკი უწყვეტად იზრდება დედის გლიკემიის ზრდასთან ერთად, ორსულობის პირველი 6-8 კვირის განმავლობაში, რას</a:t>
            </a:r>
            <a:r>
              <a:rPr lang="ka-GE" sz="2800" dirty="0" smtClean="0"/>
              <a:t>ა</a:t>
            </a:r>
            <a:r>
              <a:rPr lang="en-US" sz="2800" dirty="0" smtClean="0"/>
              <a:t>ც საზღვრავენ A1C-ის კონცენტრაციით .  A1C-თვის არ არსებობს ზღურბლოვანი მნიშვნელობები, რომლის ქვემოთ რისკი მთლიანად ქრებ</a:t>
            </a:r>
            <a:r>
              <a:rPr lang="ka-GE" sz="2800" dirty="0" smtClean="0"/>
              <a:t>ა</a:t>
            </a:r>
            <a:r>
              <a:rPr lang="en-US" sz="2800" dirty="0" smtClean="0"/>
              <a:t>. </a:t>
            </a:r>
          </a:p>
          <a:p>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88640"/>
            <a:ext cx="7498080" cy="648072"/>
          </a:xfrm>
        </p:spPr>
        <p:txBody>
          <a:bodyPr>
            <a:normAutofit fontScale="90000"/>
          </a:bodyPr>
          <a:lstStyle/>
          <a:p>
            <a:pPr algn="ctr"/>
            <a:r>
              <a:rPr lang="en-US" sz="3600" b="1" dirty="0" smtClean="0"/>
              <a:t/>
            </a:r>
            <a:br>
              <a:rPr lang="en-US" sz="3600" b="1" dirty="0" smtClean="0"/>
            </a:br>
            <a:r>
              <a:rPr lang="en-US" sz="3600" b="1" dirty="0" err="1" smtClean="0"/>
              <a:t>ჩასახვამდელი</a:t>
            </a:r>
            <a:r>
              <a:rPr lang="en-US" sz="3600" b="1" dirty="0" smtClean="0"/>
              <a:t> </a:t>
            </a:r>
            <a:r>
              <a:rPr lang="en-US" sz="3600" b="1" dirty="0" err="1" smtClean="0"/>
              <a:t>მეთვალყურეობა</a:t>
            </a:r>
            <a:r>
              <a:rPr lang="en-US" dirty="0" smtClean="0"/>
              <a:t/>
            </a:r>
            <a:br>
              <a:rPr lang="en-US" dirty="0" smtClean="0"/>
            </a:br>
            <a:endParaRPr lang="en-US" dirty="0"/>
          </a:p>
        </p:txBody>
      </p:sp>
      <p:sp>
        <p:nvSpPr>
          <p:cNvPr id="3" name="Content Placeholder 2"/>
          <p:cNvSpPr>
            <a:spLocks noGrp="1"/>
          </p:cNvSpPr>
          <p:nvPr>
            <p:ph idx="1"/>
          </p:nvPr>
        </p:nvSpPr>
        <p:spPr>
          <a:xfrm>
            <a:off x="0" y="764704"/>
            <a:ext cx="9144000" cy="6093296"/>
          </a:xfrm>
        </p:spPr>
        <p:txBody>
          <a:bodyPr>
            <a:noAutofit/>
          </a:bodyPr>
          <a:lstStyle/>
          <a:p>
            <a:pPr>
              <a:lnSpc>
                <a:spcPct val="120000"/>
              </a:lnSpc>
              <a:buNone/>
            </a:pPr>
            <a:r>
              <a:rPr lang="en-US" sz="2400" dirty="0" smtClean="0"/>
              <a:t>		დიაბეტიანი პაციენტების მეთვალყურეობა ჩასახვ</a:t>
            </a:r>
            <a:r>
              <a:rPr lang="ka-GE" sz="2400" dirty="0" smtClean="0"/>
              <a:t>ა</a:t>
            </a:r>
            <a:r>
              <a:rPr lang="en-US" sz="2400" dirty="0" smtClean="0"/>
              <a:t>მდელ პერიოდში ამცირებს თანდაყოლილი მალფორმაციების რისკს. ხუთ არარანდომიზებულ კვლევაში შედარებულ იქნა ქალების ორ ჯგუფში დაბ</a:t>
            </a:r>
            <a:r>
              <a:rPr lang="ka-GE" sz="2400" dirty="0" smtClean="0"/>
              <a:t>ა</a:t>
            </a:r>
            <a:r>
              <a:rPr lang="en-US" sz="2400" dirty="0" smtClean="0"/>
              <a:t>დებული ბავშვების მალფორმაციების სიხშირე. ქალების ერთი ჯგუფი  მონაწილეობდა  დიაბეტის მეთვალყურეობის ჩასახვამდე</a:t>
            </a:r>
            <a:r>
              <a:rPr lang="ka-GE" sz="2400" dirty="0" smtClean="0"/>
              <a:t>ლ</a:t>
            </a:r>
            <a:r>
              <a:rPr lang="en-US" sz="2400" dirty="0" smtClean="0"/>
              <a:t> პროგრამაში და ქალების მეორე ჯგუფმა დიაბეტის ინტენსიური მკურნალობა დაიწყო უკვე ორსულობის პერიოდში. ჩასახვამდელი სამედიცინო დახმარების პროგრამა მულტიდისციპლინარულია და გამიზნული იყო ესწავლებინა პაციენტებისთვის დიაბეტის თვითმართვა დიეტით, ინტენსიური ინსულინოთერაპიით და სისხლში გლუკოზის დონის თვითკონტროლი</a:t>
            </a:r>
            <a:r>
              <a:rPr lang="ka-GE" sz="2400" dirty="0" smtClean="0"/>
              <a:t>თ</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4082"/>
          </a:xfrm>
        </p:spPr>
        <p:txBody>
          <a:bodyPr>
            <a:normAutofit/>
          </a:bodyPr>
          <a:lstStyle/>
          <a:p>
            <a:pPr algn="ctr"/>
            <a:r>
              <a:rPr lang="en-US" sz="3200" b="1" dirty="0" err="1" smtClean="0"/>
              <a:t>ჩასახვამდელი</a:t>
            </a:r>
            <a:r>
              <a:rPr lang="en-US" sz="3200" b="1" dirty="0" smtClean="0"/>
              <a:t> </a:t>
            </a:r>
            <a:r>
              <a:rPr lang="en-US" sz="3200" b="1" dirty="0" err="1" smtClean="0"/>
              <a:t>მეთვალყურეობა</a:t>
            </a:r>
            <a:endParaRPr lang="en-US" sz="3200" dirty="0"/>
          </a:p>
        </p:txBody>
      </p:sp>
      <p:sp>
        <p:nvSpPr>
          <p:cNvPr id="3" name="Content Placeholder 2"/>
          <p:cNvSpPr>
            <a:spLocks noGrp="1"/>
          </p:cNvSpPr>
          <p:nvPr>
            <p:ph idx="1"/>
          </p:nvPr>
        </p:nvSpPr>
        <p:spPr>
          <a:xfrm>
            <a:off x="827584" y="1052736"/>
            <a:ext cx="8106104" cy="5616624"/>
          </a:xfrm>
        </p:spPr>
        <p:txBody>
          <a:bodyPr>
            <a:normAutofit/>
          </a:bodyPr>
          <a:lstStyle/>
          <a:p>
            <a:pPr>
              <a:buNone/>
            </a:pPr>
            <a:r>
              <a:rPr lang="en-US" dirty="0" smtClean="0"/>
              <a:t>		</a:t>
            </a:r>
            <a:r>
              <a:rPr lang="en-US" sz="3000" dirty="0" smtClean="0"/>
              <a:t>მიზნად იყ</a:t>
            </a:r>
            <a:r>
              <a:rPr lang="ka-GE" sz="3000" dirty="0" smtClean="0"/>
              <a:t>ო</a:t>
            </a:r>
            <a:r>
              <a:rPr lang="en-US" sz="3000" dirty="0" smtClean="0"/>
              <a:t> დასახული სისხლში გლუკოზის ნორმალური კონცენტრაციის მიღწევა  და მონაწილეთა 80%-ზე მეტმა ორსულობამდე მიაღწია A1C-ს ნორმალურ მაჩვენებელს. ქალებში, რომლებიც მონაწილეობდნენ ჩასახვამდელი მეთვალყურეობის პროგრამაში (ბავშვები 1.0-1.7% ფარგლებში) გაცილებით ნაკლები იყო მალფორმაციის სიხშირე პროგრამაში არამონაწილე ქალებთან შედარებით (ბავშვები 1.</a:t>
            </a:r>
            <a:r>
              <a:rPr lang="ka-GE" sz="3000" dirty="0" smtClean="0"/>
              <a:t>4</a:t>
            </a:r>
            <a:r>
              <a:rPr lang="en-US" sz="3000" dirty="0" smtClean="0"/>
              <a:t>-1</a:t>
            </a:r>
            <a:r>
              <a:rPr lang="ka-GE" sz="3000" dirty="0" smtClean="0"/>
              <a:t>0,9</a:t>
            </a:r>
            <a:r>
              <a:rPr lang="en-US" sz="3000" dirty="0" smtClean="0"/>
              <a:t>% ფარგლებში) .</a:t>
            </a:r>
            <a:endParaRPr lang="en-US" sz="3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06090"/>
          </a:xfrm>
        </p:spPr>
        <p:txBody>
          <a:bodyPr>
            <a:normAutofit/>
          </a:bodyPr>
          <a:lstStyle/>
          <a:p>
            <a:pPr algn="ctr"/>
            <a:r>
              <a:rPr lang="en-US" sz="3200" b="1" dirty="0" err="1" smtClean="0"/>
              <a:t>ჩასახვამდელი</a:t>
            </a:r>
            <a:r>
              <a:rPr lang="en-US" sz="3200" b="1" dirty="0" smtClean="0"/>
              <a:t> </a:t>
            </a:r>
            <a:r>
              <a:rPr lang="en-US" sz="3200" b="1" dirty="0" err="1" smtClean="0"/>
              <a:t>მეთვალყურეობა</a:t>
            </a:r>
            <a:endParaRPr lang="en-US" sz="3200" dirty="0"/>
          </a:p>
        </p:txBody>
      </p:sp>
      <p:sp>
        <p:nvSpPr>
          <p:cNvPr id="3" name="Content Placeholder 2"/>
          <p:cNvSpPr>
            <a:spLocks noGrp="1"/>
          </p:cNvSpPr>
          <p:nvPr>
            <p:ph idx="1"/>
          </p:nvPr>
        </p:nvSpPr>
        <p:spPr>
          <a:xfrm>
            <a:off x="683568" y="1052736"/>
            <a:ext cx="8250120" cy="5544616"/>
          </a:xfrm>
        </p:spPr>
        <p:txBody>
          <a:bodyPr>
            <a:noAutofit/>
          </a:bodyPr>
          <a:lstStyle/>
          <a:p>
            <a:pPr>
              <a:buNone/>
            </a:pPr>
            <a:r>
              <a:rPr lang="en-US" sz="2800" dirty="0" smtClean="0"/>
              <a:t>		  მონაცემები ადასტურებს იმ მოსაზრებას, რომ მალფორმაციების სიხშირე შეიძლება შემცირებულ იქნეს ან მოხდეს მათი პრევენცია, დიაბეტის ზედმიწევნითი მართვით დაორსულებამდ</a:t>
            </a:r>
            <a:r>
              <a:rPr lang="ka-GE" sz="2800" dirty="0" smtClean="0"/>
              <a:t>ე</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0"/>
            <a:ext cx="7498080" cy="836712"/>
          </a:xfrm>
        </p:spPr>
        <p:txBody>
          <a:bodyPr>
            <a:normAutofit/>
          </a:bodyPr>
          <a:lstStyle/>
          <a:p>
            <a:pPr algn="ctr"/>
            <a:r>
              <a:rPr lang="en-US" sz="3200" b="1" dirty="0" err="1" smtClean="0"/>
              <a:t>ჩასახვამდელი</a:t>
            </a:r>
            <a:r>
              <a:rPr lang="en-US" sz="3200" b="1" dirty="0" smtClean="0"/>
              <a:t> </a:t>
            </a:r>
            <a:r>
              <a:rPr lang="en-US" sz="3200" b="1" dirty="0" err="1" smtClean="0"/>
              <a:t>მეთვალყურეობა</a:t>
            </a:r>
            <a:endParaRPr lang="en-US" sz="3200" dirty="0"/>
          </a:p>
        </p:txBody>
      </p:sp>
      <p:sp>
        <p:nvSpPr>
          <p:cNvPr id="3" name="Content Placeholder 2"/>
          <p:cNvSpPr>
            <a:spLocks noGrp="1"/>
          </p:cNvSpPr>
          <p:nvPr>
            <p:ph idx="1"/>
          </p:nvPr>
        </p:nvSpPr>
        <p:spPr>
          <a:xfrm>
            <a:off x="539552" y="836712"/>
            <a:ext cx="8394136" cy="5832648"/>
          </a:xfrm>
        </p:spPr>
        <p:txBody>
          <a:bodyPr>
            <a:noAutofit/>
          </a:bodyPr>
          <a:lstStyle/>
          <a:p>
            <a:pPr>
              <a:buNone/>
            </a:pPr>
            <a:r>
              <a:rPr lang="en-US" sz="2400" dirty="0" smtClean="0"/>
              <a:t>		ანომალიების შემთხვევების მინიმუმამდე დასაყვანად, ყველა დიაბეტიანმა ქალმა პუბერტატულ</a:t>
            </a:r>
            <a:r>
              <a:rPr lang="ka-GE" sz="2400" dirty="0" smtClean="0"/>
              <a:t>ი</a:t>
            </a:r>
            <a:r>
              <a:rPr lang="en-US" sz="2400" dirty="0" smtClean="0"/>
              <a:t> პერიოდის დადგომისას ან დიაბეტის დიაგნოსტირების დროს უნ</a:t>
            </a:r>
            <a:r>
              <a:rPr lang="ka-GE" sz="2400" dirty="0" smtClean="0"/>
              <a:t>დ</a:t>
            </a:r>
            <a:r>
              <a:rPr lang="en-US" sz="2400" dirty="0" smtClean="0"/>
              <a:t>ა :</a:t>
            </a:r>
          </a:p>
          <a:p>
            <a:pPr>
              <a:buNone/>
            </a:pPr>
            <a:r>
              <a:rPr lang="en-US" sz="2400" dirty="0" smtClean="0"/>
              <a:t>	1) მიიღოს ინფორმაცია მალფორმაციების რისკის შესახებ, რომელიც დაკავშირებულია დაუგეგმავ ორსულობასთან ან სუსტ მეტაბო</a:t>
            </a:r>
            <a:r>
              <a:rPr lang="ka-GE" sz="2400" dirty="0" smtClean="0"/>
              <a:t>ლ</a:t>
            </a:r>
            <a:r>
              <a:rPr lang="en-US" sz="2400" dirty="0" smtClean="0"/>
              <a:t>ურ კონტროლთან. </a:t>
            </a:r>
          </a:p>
          <a:p>
            <a:pPr>
              <a:buNone/>
            </a:pPr>
            <a:r>
              <a:rPr lang="en-US" sz="2400" dirty="0" smtClean="0"/>
              <a:t>	2) გამოიყენოს ჩასახვის საწინააღმდეგო საშუალებები ყოველთვის, იმ პერიოდის გარდა, როცა პაციენტი ახორციელებს დამაკმაყოფილებე</a:t>
            </a:r>
            <a:r>
              <a:rPr lang="ka-GE" sz="2400" dirty="0" smtClean="0"/>
              <a:t>ლ</a:t>
            </a:r>
            <a:r>
              <a:rPr lang="en-US" sz="2400" dirty="0" smtClean="0"/>
              <a:t> მეტაბოლურ კონტროლს და აქტიურად ცდილობს დაორსულებას.  ქალები, რომლებიც გეგმავენ ორსულობას ხშირად უნდა გასინჯოს მულტიდისციპლინარულმა გუნდმა, რომლებსაც აქვთ დიაბეტის მართვის გამოცდილება როგორც ორსულობამდე, ასევე ორსუ</a:t>
            </a:r>
            <a:r>
              <a:rPr lang="ka-GE" sz="2400" dirty="0" smtClean="0"/>
              <a:t>ლ</a:t>
            </a:r>
            <a:r>
              <a:rPr lang="en-US" sz="2400" dirty="0" smtClean="0"/>
              <a:t>ობის პერიოდში. </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7498080" cy="778098"/>
          </a:xfrm>
        </p:spPr>
        <p:txBody>
          <a:bodyPr>
            <a:normAutofit/>
          </a:bodyPr>
          <a:lstStyle/>
          <a:p>
            <a:pPr algn="ctr"/>
            <a:r>
              <a:rPr lang="en-US" sz="3200" b="1" dirty="0" err="1" smtClean="0"/>
              <a:t>ჩასახვამდელი</a:t>
            </a:r>
            <a:r>
              <a:rPr lang="en-US" sz="3200" b="1" dirty="0" smtClean="0"/>
              <a:t> </a:t>
            </a:r>
            <a:r>
              <a:rPr lang="en-US" sz="3200" b="1" dirty="0" err="1" smtClean="0"/>
              <a:t>მეთვალყურეობა</a:t>
            </a:r>
            <a:endParaRPr lang="en-US" sz="3200" dirty="0"/>
          </a:p>
        </p:txBody>
      </p:sp>
      <p:sp>
        <p:nvSpPr>
          <p:cNvPr id="3" name="Content Placeholder 2"/>
          <p:cNvSpPr>
            <a:spLocks noGrp="1"/>
          </p:cNvSpPr>
          <p:nvPr>
            <p:ph idx="1"/>
          </p:nvPr>
        </p:nvSpPr>
        <p:spPr>
          <a:xfrm>
            <a:off x="539552" y="1196752"/>
            <a:ext cx="8394136" cy="5328592"/>
          </a:xfrm>
        </p:spPr>
        <p:txBody>
          <a:bodyPr>
            <a:noAutofit/>
          </a:bodyPr>
          <a:lstStyle/>
          <a:p>
            <a:pPr>
              <a:buNone/>
            </a:pPr>
            <a:r>
              <a:rPr lang="en-US" sz="2800" dirty="0" smtClean="0"/>
              <a:t>		ჩასახვამდელ</a:t>
            </a:r>
            <a:r>
              <a:rPr lang="ka-GE" sz="2800" dirty="0" smtClean="0"/>
              <a:t>ი</a:t>
            </a:r>
            <a:r>
              <a:rPr lang="en-US" sz="2800" dirty="0" smtClean="0"/>
              <a:t> მეთვალყურეობის მიზნებ</a:t>
            </a:r>
            <a:r>
              <a:rPr lang="ka-GE" sz="2800" dirty="0" smtClean="0"/>
              <a:t>ი</a:t>
            </a:r>
            <a:r>
              <a:rPr lang="en-US" sz="2800" dirty="0" smtClean="0"/>
              <a:t>ა:</a:t>
            </a:r>
          </a:p>
          <a:p>
            <a:pPr>
              <a:buNone/>
            </a:pPr>
            <a:r>
              <a:rPr lang="en-US" sz="2800" dirty="0" smtClean="0"/>
              <a:t>	 1) პაციენტის ჩართვა და მისი სურვილი დიაბეტის მართვ</a:t>
            </a:r>
            <a:r>
              <a:rPr lang="ka-GE" sz="2800" dirty="0" smtClean="0"/>
              <a:t>ა</a:t>
            </a:r>
            <a:r>
              <a:rPr lang="en-US" sz="2800" dirty="0" smtClean="0"/>
              <a:t>ში;</a:t>
            </a:r>
          </a:p>
          <a:p>
            <a:pPr>
              <a:buNone/>
            </a:pPr>
            <a:r>
              <a:rPr lang="en-US" sz="2800" dirty="0" smtClean="0"/>
              <a:t>	2) A1C უდაბლესი მაჩვენებლის </a:t>
            </a:r>
            <a:r>
              <a:rPr lang="ka-GE" sz="2800" dirty="0" err="1" smtClean="0"/>
              <a:t>მ</a:t>
            </a:r>
            <a:r>
              <a:rPr lang="en-US" sz="2800" dirty="0" smtClean="0"/>
              <a:t>იღწევა ხშირი ჰიპოგლიკემიის გარეშე;</a:t>
            </a:r>
          </a:p>
          <a:p>
            <a:pPr>
              <a:buNone/>
            </a:pPr>
            <a:r>
              <a:rPr lang="en-US" sz="2800" dirty="0" smtClean="0"/>
              <a:t>	3) ეფექტური კონტრაცეფციით უზრუნველყოფა, სანამ არ იქნება მიღწეულ</a:t>
            </a:r>
            <a:r>
              <a:rPr lang="ka-GE" sz="2800" dirty="0" smtClean="0"/>
              <a:t>ი</a:t>
            </a:r>
            <a:r>
              <a:rPr lang="en-US" sz="2800" dirty="0" smtClean="0"/>
              <a:t> სტაბილური და დასაშვები გლიკემიის დონე;</a:t>
            </a:r>
          </a:p>
          <a:p>
            <a:pPr>
              <a:buNone/>
            </a:pPr>
            <a:r>
              <a:rPr lang="en-US" sz="2800" dirty="0" smtClean="0"/>
              <a:t>	 4)  დიაბეტის გართულებების - რეტინოპათია, ნეფროპათია, ნეიროპათია, ჰიპერტენზია – გამოვლენა და მკურნალობ</a:t>
            </a:r>
            <a:r>
              <a:rPr lang="ka-GE" sz="2800" dirty="0" smtClean="0"/>
              <a:t>ა</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88640"/>
            <a:ext cx="7498080" cy="1080120"/>
          </a:xfrm>
        </p:spPr>
        <p:txBody>
          <a:bodyPr>
            <a:normAutofit/>
          </a:bodyPr>
          <a:lstStyle/>
          <a:p>
            <a:pPr algn="ctr"/>
            <a:r>
              <a:rPr lang="en-US" sz="3200" b="1" dirty="0" err="1" smtClean="0"/>
              <a:t>სამკურნალო</a:t>
            </a:r>
            <a:r>
              <a:rPr lang="en-US" sz="3200" b="1" dirty="0" smtClean="0"/>
              <a:t> </a:t>
            </a:r>
            <a:r>
              <a:rPr lang="en-US" sz="3200" b="1" dirty="0" err="1" smtClean="0"/>
              <a:t>საშუალებები,რომლებიც</a:t>
            </a:r>
            <a:r>
              <a:rPr lang="en-US" sz="3200" b="1" dirty="0" smtClean="0"/>
              <a:t> </a:t>
            </a:r>
            <a:r>
              <a:rPr lang="en-US" sz="3200" b="1" dirty="0" err="1" smtClean="0"/>
              <a:t>უკუნაჩვენებია</a:t>
            </a:r>
            <a:r>
              <a:rPr lang="en-US" sz="3200" b="1" dirty="0" smtClean="0"/>
              <a:t> </a:t>
            </a:r>
            <a:r>
              <a:rPr lang="en-US" sz="3200" b="1" dirty="0" err="1" smtClean="0"/>
              <a:t>ორსულობის</a:t>
            </a:r>
            <a:r>
              <a:rPr lang="en-US" sz="3200" b="1" dirty="0" smtClean="0"/>
              <a:t> </a:t>
            </a:r>
            <a:r>
              <a:rPr lang="en-US" sz="3200" b="1" dirty="0" err="1" smtClean="0"/>
              <a:t>დროს</a:t>
            </a:r>
            <a:endParaRPr lang="en-US" sz="3200" b="1" dirty="0"/>
          </a:p>
        </p:txBody>
      </p:sp>
      <p:sp>
        <p:nvSpPr>
          <p:cNvPr id="3" name="Content Placeholder 2"/>
          <p:cNvSpPr>
            <a:spLocks noGrp="1"/>
          </p:cNvSpPr>
          <p:nvPr>
            <p:ph idx="1"/>
          </p:nvPr>
        </p:nvSpPr>
        <p:spPr>
          <a:xfrm>
            <a:off x="539552" y="1340768"/>
            <a:ext cx="8604448" cy="5256584"/>
          </a:xfrm>
        </p:spPr>
        <p:txBody>
          <a:bodyPr>
            <a:noAutofit/>
          </a:bodyPr>
          <a:lstStyle/>
          <a:p>
            <a:pPr>
              <a:buNone/>
            </a:pPr>
            <a:r>
              <a:rPr lang="en-US" sz="2800" dirty="0" smtClean="0"/>
              <a:t>		სამკურნალო საშუალებებს, რომლებიც ფართოდ გამოიყენება დიაბეტის მკურნალობაში შეიძლება ჰქონდეს შედარებითი ან აბსოლუტური უკუჩვენ</a:t>
            </a:r>
            <a:r>
              <a:rPr lang="ka-GE" sz="2800" dirty="0" smtClean="0"/>
              <a:t>ე</a:t>
            </a:r>
            <a:r>
              <a:rPr lang="en-US" sz="2800" dirty="0" smtClean="0"/>
              <a:t>ბა. </a:t>
            </a:r>
            <a:r>
              <a:rPr lang="ka-GE" sz="2800" dirty="0" err="1" smtClean="0"/>
              <a:t>ს</a:t>
            </a:r>
            <a:r>
              <a:rPr lang="en-US" sz="2800" dirty="0" smtClean="0"/>
              <a:t>ტატინების , ACE-ს ინჰიბიტორების, ანგიოტენზინ2 რეცეპტორის ბლოკატორების მიღების შეწყვეტა აუცილებელია ორსულობამდე.  ორალურ</a:t>
            </a:r>
            <a:r>
              <a:rPr lang="ka-GE" sz="2800" dirty="0" smtClean="0"/>
              <a:t>ი</a:t>
            </a:r>
            <a:r>
              <a:rPr lang="en-US" sz="2800" dirty="0" smtClean="0"/>
              <a:t> ანტიდიაბეტური პრეპარატებიდან მეტფორმინის და აკარბოზას გამოყენების რისკის შესახებ მონაცემები არ არის. ანტიდიაბეტური </a:t>
            </a:r>
            <a:r>
              <a:rPr lang="ka-GE" sz="2800" dirty="0" smtClean="0"/>
              <a:t>პრეპარა</a:t>
            </a:r>
            <a:r>
              <a:rPr lang="en-US" sz="2800" dirty="0" smtClean="0"/>
              <a:t>ტების პოტენციური რისკები და სარგებლობა ჩასახვამდელ პერიოდში ყურადღებით უნდა შეფასდე</a:t>
            </a:r>
            <a:r>
              <a:rPr lang="ka-GE" sz="2800" dirty="0" smtClean="0"/>
              <a:t>ს</a:t>
            </a:r>
            <a:r>
              <a:rPr lang="en-US" sz="2800" dirty="0" smtClean="0"/>
              <a:t>.</a:t>
            </a:r>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0"/>
            <a:ext cx="7498080" cy="864096"/>
          </a:xfrm>
        </p:spPr>
        <p:txBody>
          <a:bodyPr/>
          <a:lstStyle/>
          <a:p>
            <a:pPr algn="ctr"/>
            <a:r>
              <a:rPr lang="en-US" sz="3200" b="1" dirty="0" err="1" smtClean="0"/>
              <a:t>თვითკონტროლი</a:t>
            </a:r>
            <a:endParaRPr lang="en-US" sz="3200" b="1" dirty="0"/>
          </a:p>
        </p:txBody>
      </p:sp>
      <p:sp>
        <p:nvSpPr>
          <p:cNvPr id="3" name="Content Placeholder 2"/>
          <p:cNvSpPr>
            <a:spLocks noGrp="1"/>
          </p:cNvSpPr>
          <p:nvPr>
            <p:ph idx="1"/>
          </p:nvPr>
        </p:nvSpPr>
        <p:spPr>
          <a:xfrm>
            <a:off x="467544" y="908720"/>
            <a:ext cx="8496944" cy="5949280"/>
          </a:xfrm>
        </p:spPr>
        <p:txBody>
          <a:bodyPr>
            <a:noAutofit/>
          </a:bodyPr>
          <a:lstStyle/>
          <a:p>
            <a:pPr>
              <a:buNone/>
            </a:pPr>
            <a:r>
              <a:rPr lang="ka-GE" sz="2800" dirty="0" smtClean="0"/>
              <a:t>		შაქრიანი დიაბეტის მკურნალობის სქემის სრულყოფილების </a:t>
            </a:r>
            <a:r>
              <a:rPr lang="ka-GE" sz="2800" dirty="0" smtClean="0"/>
              <a:t>მიუხედავად</a:t>
            </a:r>
            <a:r>
              <a:rPr lang="en-US" sz="2800" dirty="0" smtClean="0"/>
              <a:t>,</a:t>
            </a:r>
            <a:r>
              <a:rPr lang="ka-GE" sz="2800" dirty="0" smtClean="0"/>
              <a:t> </a:t>
            </a:r>
            <a:r>
              <a:rPr lang="ka-GE" sz="2800" dirty="0" smtClean="0"/>
              <a:t>შედეგები დამოკიდებულია</a:t>
            </a:r>
            <a:r>
              <a:rPr lang="en-US" sz="2800" dirty="0" smtClean="0"/>
              <a:t> </a:t>
            </a:r>
            <a:r>
              <a:rPr lang="ka-GE" sz="2800" dirty="0" smtClean="0"/>
              <a:t>პაციენტის და/ან მისი</a:t>
            </a:r>
            <a:r>
              <a:rPr lang="en-US" sz="2800" dirty="0" smtClean="0"/>
              <a:t> ოჯახის წევრების მიერ მის</a:t>
            </a:r>
            <a:r>
              <a:rPr lang="ka-GE" sz="2800" dirty="0" smtClean="0"/>
              <a:t> სწორად </a:t>
            </a:r>
            <a:r>
              <a:rPr lang="en-US" sz="2800" dirty="0" smtClean="0"/>
              <a:t> განხორციელებ</a:t>
            </a:r>
            <a:r>
              <a:rPr lang="ka-GE" sz="2800" dirty="0" smtClean="0"/>
              <a:t>აზე</a:t>
            </a:r>
            <a:r>
              <a:rPr lang="en-US" sz="2800" dirty="0" smtClean="0"/>
              <a:t>. მთელი ბავშვობისა და მოზარდობის პერიოდში, დიაბეტის მკურნალობაში ოჯახის მონაწილეობ</a:t>
            </a:r>
            <a:r>
              <a:rPr lang="ka-GE" sz="2800" dirty="0" smtClean="0"/>
              <a:t>ა</a:t>
            </a:r>
            <a:r>
              <a:rPr lang="en-US" sz="2800" dirty="0" smtClean="0"/>
              <a:t>  მნიშვნელოვანი კომპონენტია. სპეციალისტებს, რომლებიც უზრუნველყოფენ ბავშვებისა და მოზარდების სამედიცინო დახმარებას უნდა შეეძლოთ შეაფასონ საგანმანათლებლო, ქცევითი, ემოციური დ</a:t>
            </a:r>
            <a:r>
              <a:rPr lang="ka-GE" sz="2800" dirty="0" smtClean="0"/>
              <a:t>ა</a:t>
            </a:r>
            <a:r>
              <a:rPr lang="en-US" sz="2800" dirty="0" smtClean="0"/>
              <a:t> ფსიქოსოციალური ფაქტორები, რომლებიც გავლენას ახდენს მკურნალობაზე.</a:t>
            </a:r>
          </a:p>
          <a:p>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7498080" cy="764704"/>
          </a:xfrm>
        </p:spPr>
        <p:txBody>
          <a:bodyPr>
            <a:normAutofit/>
          </a:bodyPr>
          <a:lstStyle/>
          <a:p>
            <a:pPr algn="ctr"/>
            <a:r>
              <a:rPr lang="en-US" sz="3200" b="1" dirty="0" err="1" smtClean="0"/>
              <a:t>მოხუცებულები</a:t>
            </a:r>
            <a:endParaRPr lang="en-US" sz="3200" b="1" dirty="0"/>
          </a:p>
        </p:txBody>
      </p:sp>
      <p:sp>
        <p:nvSpPr>
          <p:cNvPr id="3" name="Content Placeholder 2"/>
          <p:cNvSpPr>
            <a:spLocks noGrp="1"/>
          </p:cNvSpPr>
          <p:nvPr>
            <p:ph idx="1"/>
          </p:nvPr>
        </p:nvSpPr>
        <p:spPr>
          <a:xfrm>
            <a:off x="323528" y="764704"/>
            <a:ext cx="8820472" cy="5904656"/>
          </a:xfrm>
        </p:spPr>
        <p:txBody>
          <a:bodyPr>
            <a:noAutofit/>
          </a:bodyPr>
          <a:lstStyle/>
          <a:p>
            <a:pPr algn="ctr">
              <a:buNone/>
            </a:pPr>
            <a:r>
              <a:rPr lang="en-US" sz="2400" b="1" dirty="0" err="1" smtClean="0"/>
              <a:t>რეკომენდაციები</a:t>
            </a:r>
            <a:endParaRPr lang="en-US" sz="2400" b="1" dirty="0" smtClean="0"/>
          </a:p>
          <a:p>
            <a:pPr>
              <a:buFont typeface="Wingdings" pitchFamily="2" charset="2"/>
              <a:buChar char="Ø"/>
            </a:pPr>
            <a:r>
              <a:rPr lang="en-US" sz="2400" dirty="0" smtClean="0"/>
              <a:t> დიაბეტიანმა მოხუცებმა, რომლებიც აქტიურნი არიან, კოგნიტიური უნარი არა აქვთ დარღვეული და მიაღწიეს  ხანდაზმულ ასაკს უნდა მიიღონ ისეთივე სამედიცინ</a:t>
            </a:r>
            <a:r>
              <a:rPr lang="ka-GE" sz="2400" dirty="0" smtClean="0"/>
              <a:t>ო</a:t>
            </a:r>
            <a:r>
              <a:rPr lang="en-US" sz="2400" dirty="0" smtClean="0"/>
              <a:t> დახმარება,  როგორსაც იღებენ უფრო ახალგაზრდა პაციენტები</a:t>
            </a:r>
            <a:r>
              <a:rPr lang="ka-GE" sz="2400" dirty="0" smtClean="0"/>
              <a:t>.</a:t>
            </a:r>
            <a:r>
              <a:rPr lang="en-US" sz="2400" dirty="0" smtClean="0"/>
              <a:t> </a:t>
            </a:r>
          </a:p>
          <a:p>
            <a:pPr>
              <a:buFont typeface="Wingdings" pitchFamily="2" charset="2"/>
              <a:buChar char="Ø"/>
            </a:pPr>
            <a:r>
              <a:rPr lang="en-US" sz="2400" dirty="0" smtClean="0"/>
              <a:t>გლიკემიური სამიზნეები ზოგიერთი მოხუცებული ადამიანისთვის შეიძლება შემსუბუქებულ იქნეს გარკვეულ ფარგლებში, ინდივიდუალური კრიტერიუმების გამოყენებით, მაგრამ ყველა პაციენტში აუცილებელია თავიდან იქნეს აცილებული ჰიპერგლიკემია, რომლის შედეგია მთელი რიგი სიმპტომის გაჩენა და მწვავე ჰიპერგლიკემიურ</a:t>
            </a:r>
            <a:r>
              <a:rPr lang="ka-GE" sz="2400" dirty="0" smtClean="0"/>
              <a:t>ი</a:t>
            </a:r>
            <a:r>
              <a:rPr lang="en-US" sz="2400" dirty="0" smtClean="0"/>
              <a:t> გართულებები.</a:t>
            </a:r>
          </a:p>
          <a:p>
            <a:pPr>
              <a:buFont typeface="Wingdings" pitchFamily="2" charset="2"/>
              <a:buChar char="Ø"/>
            </a:pPr>
            <a:r>
              <a:rPr lang="en-US" sz="2400" dirty="0" smtClean="0"/>
              <a:t> ჰიპერტენზიის მკურნალობა ნაჩვენებია პრაქტიკულა</a:t>
            </a:r>
            <a:r>
              <a:rPr lang="ka-GE" sz="2400" dirty="0" smtClean="0"/>
              <a:t>დ</a:t>
            </a:r>
            <a:r>
              <a:rPr lang="en-US" sz="2400" dirty="0" smtClean="0"/>
              <a:t> ყველა მოხუცებულისთვის. </a:t>
            </a:r>
            <a:r>
              <a:rPr lang="ka-GE" sz="2400" dirty="0" smtClean="0"/>
              <a:t>დისლიპიდემიის</a:t>
            </a:r>
            <a:r>
              <a:rPr lang="en-US" sz="2400" dirty="0" smtClean="0"/>
              <a:t> </a:t>
            </a:r>
            <a:r>
              <a:rPr lang="ka-GE" sz="2400" dirty="0" smtClean="0"/>
              <a:t>მკურნალობა,</a:t>
            </a:r>
            <a:r>
              <a:rPr lang="en-US" sz="2400" dirty="0" smtClean="0"/>
              <a:t> თერაპია ასპირინით შეიძლებ</a:t>
            </a:r>
            <a:r>
              <a:rPr lang="ka-GE" sz="2400" dirty="0" smtClean="0"/>
              <a:t>ა</a:t>
            </a:r>
            <a:r>
              <a:rPr lang="en-US" sz="2400" dirty="0" smtClean="0"/>
              <a:t> </a:t>
            </a:r>
            <a:r>
              <a:rPr lang="ka-GE" sz="2400" dirty="0" smtClean="0"/>
              <a:t>საჭიროების მიხედვით</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71400"/>
            <a:ext cx="7498080" cy="1008112"/>
          </a:xfrm>
        </p:spPr>
        <p:txBody>
          <a:bodyPr>
            <a:normAutofit/>
          </a:bodyPr>
          <a:lstStyle/>
          <a:p>
            <a:pPr algn="ctr"/>
            <a:r>
              <a:rPr lang="ka-GE" sz="3200" b="1" dirty="0" smtClean="0"/>
              <a:t>რეკომენდაციები</a:t>
            </a:r>
            <a:endParaRPr lang="en-US" sz="3200" b="1" dirty="0"/>
          </a:p>
        </p:txBody>
      </p:sp>
      <p:sp>
        <p:nvSpPr>
          <p:cNvPr id="3" name="Content Placeholder 2"/>
          <p:cNvSpPr>
            <a:spLocks noGrp="1"/>
          </p:cNvSpPr>
          <p:nvPr>
            <p:ph idx="1"/>
          </p:nvPr>
        </p:nvSpPr>
        <p:spPr>
          <a:xfrm>
            <a:off x="395536" y="620688"/>
            <a:ext cx="8748464" cy="6237312"/>
          </a:xfrm>
        </p:spPr>
        <p:txBody>
          <a:bodyPr>
            <a:noAutofit/>
          </a:bodyPr>
          <a:lstStyle/>
          <a:p>
            <a:pPr>
              <a:lnSpc>
                <a:spcPct val="120000"/>
              </a:lnSpc>
              <a:buNone/>
            </a:pPr>
            <a:r>
              <a:rPr lang="ka-GE" sz="2300" dirty="0" smtClean="0"/>
              <a:t>		</a:t>
            </a:r>
            <a:r>
              <a:rPr lang="en-US" sz="2300" dirty="0" smtClean="0"/>
              <a:t>მოხუცებში 65 წლის  ზევით, პაციენტთა 20% აქვს დიბეტი და უახლოეს ათწლეულში მოსალოდნელია ამ რიცხვის სწრაფი ზრდ</a:t>
            </a:r>
            <a:r>
              <a:rPr lang="ka-GE" sz="2300" dirty="0" smtClean="0"/>
              <a:t>ა</a:t>
            </a:r>
            <a:r>
              <a:rPr lang="en-US" sz="2300" dirty="0" smtClean="0"/>
              <a:t>. დიაბეტით დაავადებულ მოხუცებულებს  იგივე ასაკის არადიაბეტიანებთან შედარებით, ნაადრევი სიკვდილის,  ინვალიდობის და თანმხლები დაავადებების (ჰიპერტენზია,გულის იშემიური დაავადება, ინსულტი) განვითარების უფრო მაღალი მაჩვენებელი აქვ</a:t>
            </a:r>
            <a:r>
              <a:rPr lang="ka-GE" sz="2300" dirty="0" smtClean="0"/>
              <a:t>თ</a:t>
            </a:r>
            <a:r>
              <a:rPr lang="en-US" sz="2300" dirty="0" smtClean="0"/>
              <a:t>. დიაბეტიანი მოხუცებულები იგივე ასაკობრივი ჯგუფის სხვა ინდივიდებთან შედარებით, მრავალი გერიატრიული სინდრომის, (როგორიცაა სამკურნალო საშუალებების ჭარბი მოხმარება, დეპრესია, კოგნიტიური ფუნქციის დარღვევები, შარდის შეუკავებლობა, ხშირი დაცემა დაზიანებებით და მუდმივი ტკივილი), განვითარების უფრო მაღალი რისკის ქვეშ იმყოფებია</a:t>
            </a:r>
            <a:r>
              <a:rPr lang="ka-GE" sz="2300" dirty="0" smtClean="0"/>
              <a:t>ნ</a:t>
            </a:r>
            <a:r>
              <a:rPr lang="en-US" sz="2300" dirty="0" smtClean="0"/>
              <a:t>. </a:t>
            </a:r>
            <a:endParaRPr lang="en-US" sz="23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txBody>
          <a:bodyPr>
            <a:normAutofit/>
          </a:bodyPr>
          <a:lstStyle/>
          <a:p>
            <a:pPr algn="ctr"/>
            <a:r>
              <a:rPr lang="ka-GE" sz="3200" b="1" dirty="0" smtClean="0"/>
              <a:t>რეკომენდაციები</a:t>
            </a:r>
            <a:endParaRPr lang="en-US" sz="3200" dirty="0"/>
          </a:p>
        </p:txBody>
      </p:sp>
      <p:sp>
        <p:nvSpPr>
          <p:cNvPr id="3" name="Content Placeholder 2"/>
          <p:cNvSpPr>
            <a:spLocks noGrp="1"/>
          </p:cNvSpPr>
          <p:nvPr>
            <p:ph idx="1"/>
          </p:nvPr>
        </p:nvSpPr>
        <p:spPr>
          <a:xfrm>
            <a:off x="827584" y="1124744"/>
            <a:ext cx="8106104" cy="5544616"/>
          </a:xfrm>
        </p:spPr>
        <p:txBody>
          <a:bodyPr>
            <a:normAutofit/>
          </a:bodyPr>
          <a:lstStyle/>
          <a:p>
            <a:pPr>
              <a:buNone/>
            </a:pPr>
            <a:r>
              <a:rPr lang="ka-GE" sz="2800" dirty="0" smtClean="0"/>
              <a:t>		</a:t>
            </a:r>
          </a:p>
          <a:p>
            <a:pPr>
              <a:buNone/>
            </a:pPr>
            <a:r>
              <a:rPr lang="ka-GE" sz="2800" dirty="0" smtClean="0"/>
              <a:t>		</a:t>
            </a:r>
            <a:r>
              <a:rPr lang="en-US" sz="2800" dirty="0" smtClean="0"/>
              <a:t>ჯანმრთელობის დაცვის სპეციალისტებმა, რომლებიც მეთვალყურეობას უწევენ დიაბეტიან მოხუცებულებს, მკურნალობის პრიორიტეტული მიზნების შემუშავებისას  უნდა გაითვალისწინონ ფონური ქრონიკული დაავადებების,დიაბეტთან დაკ</a:t>
            </a:r>
            <a:r>
              <a:rPr lang="ka-GE" sz="2800" dirty="0" smtClean="0"/>
              <a:t>ა</a:t>
            </a:r>
            <a:r>
              <a:rPr lang="en-US" sz="2800" dirty="0" smtClean="0"/>
              <a:t>ვშირებული თანმხლები დაავადებების, ფიზიკური და კოგნიტიური შესაძლებლობების შეზღუდვის  არაერთგვაროვნება</a:t>
            </a:r>
            <a:r>
              <a:rPr lang="ka-GE" sz="2800" dirty="0" smtClean="0"/>
              <a:t>.</a:t>
            </a:r>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txBody>
          <a:bodyPr/>
          <a:lstStyle/>
          <a:p>
            <a:pPr algn="ctr"/>
            <a:r>
              <a:rPr lang="ka-GE" sz="3200" b="1" dirty="0" smtClean="0"/>
              <a:t>რეკომენდაციები</a:t>
            </a:r>
            <a:endParaRPr lang="en-US" sz="3200" dirty="0"/>
          </a:p>
        </p:txBody>
      </p:sp>
      <p:sp>
        <p:nvSpPr>
          <p:cNvPr id="3" name="Content Placeholder 2"/>
          <p:cNvSpPr>
            <a:spLocks noGrp="1"/>
          </p:cNvSpPr>
          <p:nvPr>
            <p:ph idx="1"/>
          </p:nvPr>
        </p:nvSpPr>
        <p:spPr>
          <a:xfrm>
            <a:off x="755576" y="1196752"/>
            <a:ext cx="8178112" cy="5328592"/>
          </a:xfrm>
        </p:spPr>
        <p:txBody>
          <a:bodyPr>
            <a:normAutofit/>
          </a:bodyPr>
          <a:lstStyle/>
          <a:p>
            <a:pPr>
              <a:buNone/>
            </a:pPr>
            <a:r>
              <a:rPr lang="ka-GE" sz="2800" dirty="0" smtClean="0"/>
              <a:t>		</a:t>
            </a:r>
          </a:p>
          <a:p>
            <a:pPr>
              <a:buNone/>
            </a:pPr>
            <a:r>
              <a:rPr lang="ka-GE" sz="2800" dirty="0" smtClean="0"/>
              <a:t>			</a:t>
            </a:r>
          </a:p>
          <a:p>
            <a:pPr>
              <a:buNone/>
            </a:pPr>
            <a:r>
              <a:rPr lang="ka-GE" sz="2800" dirty="0" smtClean="0"/>
              <a:t>		</a:t>
            </a:r>
            <a:r>
              <a:rPr lang="en-US" sz="2800" dirty="0" smtClean="0"/>
              <a:t>არსებობს რამდენიმე ხანგრძლივი კვლევის მონაცემები, რომლებიც ადასტურებს  გლიკემიის, არტერიული წნევის და ლიპიდური ცვლის კონტროლის სასიკეთო ეფექტ</a:t>
            </a:r>
            <a:r>
              <a:rPr lang="ka-GE" sz="2800" dirty="0" smtClean="0"/>
              <a:t>ს</a:t>
            </a: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7498080" cy="706090"/>
          </a:xfrm>
        </p:spPr>
        <p:txBody>
          <a:bodyPr/>
          <a:lstStyle/>
          <a:p>
            <a:pPr algn="ctr"/>
            <a:r>
              <a:rPr lang="ka-GE" sz="3200" b="1" dirty="0" smtClean="0"/>
              <a:t>რეკომენდაციები</a:t>
            </a:r>
            <a:endParaRPr lang="en-US" sz="3200" dirty="0"/>
          </a:p>
        </p:txBody>
      </p:sp>
      <p:sp>
        <p:nvSpPr>
          <p:cNvPr id="3" name="Content Placeholder 2"/>
          <p:cNvSpPr>
            <a:spLocks noGrp="1"/>
          </p:cNvSpPr>
          <p:nvPr>
            <p:ph idx="1"/>
          </p:nvPr>
        </p:nvSpPr>
        <p:spPr>
          <a:xfrm>
            <a:off x="0" y="620688"/>
            <a:ext cx="9144000" cy="6237312"/>
          </a:xfrm>
        </p:spPr>
        <p:txBody>
          <a:bodyPr>
            <a:noAutofit/>
          </a:bodyPr>
          <a:lstStyle/>
          <a:p>
            <a:pPr>
              <a:buNone/>
            </a:pPr>
            <a:endParaRPr lang="en-US" sz="2800" dirty="0" smtClean="0"/>
          </a:p>
          <a:p>
            <a:pPr>
              <a:buNone/>
            </a:pPr>
            <a:r>
              <a:rPr lang="ka-GE" sz="2800" dirty="0" smtClean="0"/>
              <a:t>		</a:t>
            </a:r>
            <a:r>
              <a:rPr lang="en-US" sz="2800" dirty="0" smtClean="0"/>
              <a:t>გლიკემიური </a:t>
            </a:r>
            <a:r>
              <a:rPr lang="en-US" sz="2800" dirty="0" err="1" smtClean="0"/>
              <a:t>კონტროლის</a:t>
            </a:r>
            <a:r>
              <a:rPr lang="en-US" sz="2800" dirty="0" smtClean="0"/>
              <a:t> </a:t>
            </a:r>
            <a:r>
              <a:rPr lang="en-US" sz="2800" dirty="0" err="1" smtClean="0"/>
              <a:t>მიზნებია</a:t>
            </a:r>
            <a:r>
              <a:rPr lang="en-US" sz="2800" dirty="0" smtClean="0"/>
              <a:t>: </a:t>
            </a:r>
            <a:r>
              <a:rPr lang="ka-GE" sz="2800" dirty="0" smtClean="0"/>
              <a:t>           </a:t>
            </a:r>
            <a:r>
              <a:rPr lang="en-US" sz="2800" dirty="0" err="1" smtClean="0"/>
              <a:t>ჰიპოგლიკემიური</a:t>
            </a:r>
            <a:r>
              <a:rPr lang="en-US" sz="2800" dirty="0" smtClean="0"/>
              <a:t>;</a:t>
            </a:r>
            <a:r>
              <a:rPr lang="ka-GE" sz="2800" dirty="0" smtClean="0"/>
              <a:t>   </a:t>
            </a:r>
          </a:p>
          <a:p>
            <a:pPr>
              <a:buNone/>
            </a:pPr>
            <a:r>
              <a:rPr lang="ka-GE" sz="2800" dirty="0" smtClean="0"/>
              <a:t> </a:t>
            </a:r>
            <a:r>
              <a:rPr lang="en-US" sz="2800" dirty="0" smtClean="0"/>
              <a:t>	</a:t>
            </a:r>
            <a:r>
              <a:rPr lang="en-US" sz="2800" dirty="0" err="1" smtClean="0"/>
              <a:t>ჰიპერგლიკემიური</a:t>
            </a:r>
            <a:r>
              <a:rPr lang="en-US" sz="2800" dirty="0" smtClean="0"/>
              <a:t>;</a:t>
            </a:r>
            <a:endParaRPr lang="ka-GE" sz="2800" dirty="0" smtClean="0"/>
          </a:p>
          <a:p>
            <a:pPr>
              <a:buNone/>
            </a:pPr>
            <a:r>
              <a:rPr lang="en-US" sz="2800" dirty="0" smtClean="0"/>
              <a:t>	</a:t>
            </a:r>
            <a:r>
              <a:rPr lang="en-US" sz="2800" dirty="0" err="1" smtClean="0"/>
              <a:t>ჰიპეროსმოლარული</a:t>
            </a:r>
            <a:r>
              <a:rPr lang="en-US" sz="2800" dirty="0" smtClean="0"/>
              <a:t> </a:t>
            </a:r>
            <a:r>
              <a:rPr lang="en-US" sz="2800" dirty="0" err="1" smtClean="0"/>
              <a:t>მდგომარეობების</a:t>
            </a:r>
            <a:r>
              <a:rPr lang="en-US" sz="2800" dirty="0" smtClean="0"/>
              <a:t> </a:t>
            </a:r>
            <a:r>
              <a:rPr lang="en-US" sz="2800" dirty="0" err="1" smtClean="0"/>
              <a:t>თავიდან</a:t>
            </a:r>
            <a:r>
              <a:rPr lang="en-US" sz="2800" dirty="0" smtClean="0"/>
              <a:t> </a:t>
            </a:r>
            <a:r>
              <a:rPr lang="en-US" sz="2800" dirty="0" err="1" smtClean="0"/>
              <a:t>აცილება</a:t>
            </a:r>
            <a:r>
              <a:rPr lang="en-US" sz="2800" dirty="0" smtClean="0"/>
              <a:t>;</a:t>
            </a:r>
            <a:endParaRPr lang="ka-GE" sz="2800" dirty="0" smtClean="0"/>
          </a:p>
          <a:p>
            <a:pPr>
              <a:buNone/>
            </a:pPr>
            <a:r>
              <a:rPr lang="ka-GE" sz="2800" dirty="0" smtClean="0"/>
              <a:t>      </a:t>
            </a:r>
            <a:r>
              <a:rPr lang="en-US" sz="2800" dirty="0" smtClean="0"/>
              <a:t>კლინიკური კვლევებიდან მიღებულია დამაჯერებელი მტკიცებულებები ჰიპერტენზიის მკურნალობის მნიშვნელობაზე მოხუცებულებშ</a:t>
            </a:r>
            <a:r>
              <a:rPr lang="ka-GE" sz="2800" dirty="0" smtClean="0"/>
              <a:t>ი</a:t>
            </a:r>
            <a:r>
              <a:rPr lang="en-US" sz="2800" dirty="0" smtClean="0"/>
              <a:t>. ამ თვალსაზრისით, ნაკლები მონაცემები არსებობს ლიპიდოთერაპიის და ასპირინით თერაპიის შესახებ</a:t>
            </a: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0"/>
            <a:ext cx="7498080" cy="764704"/>
          </a:xfrm>
        </p:spPr>
        <p:txBody>
          <a:bodyPr/>
          <a:lstStyle/>
          <a:p>
            <a:pPr algn="ctr"/>
            <a:r>
              <a:rPr lang="ka-GE" sz="3200" b="1" dirty="0" smtClean="0"/>
              <a:t>რეკომენდაციები</a:t>
            </a:r>
            <a:endParaRPr lang="en-US" sz="3200" dirty="0"/>
          </a:p>
        </p:txBody>
      </p:sp>
      <p:sp>
        <p:nvSpPr>
          <p:cNvPr id="3" name="Content Placeholder 2"/>
          <p:cNvSpPr>
            <a:spLocks noGrp="1"/>
          </p:cNvSpPr>
          <p:nvPr>
            <p:ph idx="1"/>
          </p:nvPr>
        </p:nvSpPr>
        <p:spPr>
          <a:xfrm>
            <a:off x="251520" y="620688"/>
            <a:ext cx="8892480" cy="6237312"/>
          </a:xfrm>
        </p:spPr>
        <p:txBody>
          <a:bodyPr>
            <a:noAutofit/>
          </a:bodyPr>
          <a:lstStyle/>
          <a:p>
            <a:pPr>
              <a:buNone/>
            </a:pPr>
            <a:r>
              <a:rPr lang="ka-GE" sz="2800" dirty="0" smtClean="0"/>
              <a:t>		</a:t>
            </a:r>
            <a:r>
              <a:rPr lang="en-US" sz="2800" dirty="0" smtClean="0"/>
              <a:t>ხანდაზმულთათვის სამკურნალო საშუალებების დანიშვნ</a:t>
            </a:r>
            <a:r>
              <a:rPr lang="ka-GE" sz="2800" dirty="0" smtClean="0"/>
              <a:t>ა მოითხოვს</a:t>
            </a:r>
            <a:r>
              <a:rPr lang="en-US" sz="2800" dirty="0" smtClean="0"/>
              <a:t> განსაკუთრებულ სიფრთხილ</a:t>
            </a:r>
            <a:r>
              <a:rPr lang="ka-GE" sz="2800" dirty="0" smtClean="0"/>
              <a:t>ეს</a:t>
            </a:r>
            <a:r>
              <a:rPr lang="en-US" sz="2800" dirty="0" smtClean="0"/>
              <a:t>. </a:t>
            </a:r>
            <a:endParaRPr lang="ka-GE" sz="2800" dirty="0" smtClean="0"/>
          </a:p>
          <a:p>
            <a:pPr>
              <a:buNone/>
            </a:pPr>
            <a:r>
              <a:rPr lang="ka-GE" sz="2800" dirty="0" smtClean="0"/>
              <a:t>      </a:t>
            </a:r>
            <a:r>
              <a:rPr lang="en-US" sz="2800" dirty="0" smtClean="0"/>
              <a:t>სამკურნალო საშუალების ფასი მნიშვნელოვანი ფაქტორი</a:t>
            </a:r>
            <a:r>
              <a:rPr lang="ka-GE" sz="2800" dirty="0" smtClean="0"/>
              <a:t>ა</a:t>
            </a:r>
            <a:r>
              <a:rPr lang="en-US" sz="2800" dirty="0" smtClean="0"/>
              <a:t>, ვინაიდან ხანდაზმულები, როგორც წესი, ბევრ სამკურნალო საშუალებას მოიხმარენ. </a:t>
            </a:r>
            <a:endParaRPr lang="ka-GE" sz="2800" dirty="0" smtClean="0"/>
          </a:p>
          <a:p>
            <a:pPr>
              <a:buNone/>
            </a:pPr>
            <a:r>
              <a:rPr lang="ka-GE" sz="2800" dirty="0" smtClean="0"/>
              <a:t>      </a:t>
            </a:r>
            <a:r>
              <a:rPr lang="en-US" sz="2800" dirty="0" smtClean="0"/>
              <a:t>მეტფორმინი უკუნაჩვენები</a:t>
            </a:r>
            <a:r>
              <a:rPr lang="ka-GE" sz="2800" dirty="0" smtClean="0"/>
              <a:t>ა</a:t>
            </a:r>
            <a:r>
              <a:rPr lang="en-US" sz="2800" dirty="0" smtClean="0"/>
              <a:t> თირკმლების უკმარისობის ან გულის სერიოზული უკმარისობის დრო</a:t>
            </a:r>
            <a:r>
              <a:rPr lang="ka-GE" sz="2800" dirty="0" smtClean="0"/>
              <a:t>ს</a:t>
            </a:r>
            <a:r>
              <a:rPr lang="en-US" sz="2800" dirty="0" smtClean="0"/>
              <a:t>. </a:t>
            </a:r>
            <a:endParaRPr lang="ka-GE" sz="2800" dirty="0" smtClean="0"/>
          </a:p>
          <a:p>
            <a:pPr>
              <a:buNone/>
            </a:pPr>
            <a:r>
              <a:rPr lang="ka-GE" sz="2800" dirty="0" smtClean="0"/>
              <a:t>      </a:t>
            </a:r>
            <a:r>
              <a:rPr lang="en-US" sz="2800" dirty="0" smtClean="0"/>
              <a:t>თიაზოლიდინდიონები, თუ საერთოდ დგებ</a:t>
            </a:r>
            <a:r>
              <a:rPr lang="ka-GE" sz="2800" dirty="0" smtClean="0"/>
              <a:t>ა</a:t>
            </a:r>
            <a:r>
              <a:rPr lang="en-US" sz="2800" dirty="0" smtClean="0"/>
              <a:t> საკითხი მათი დანიშვნის შესახებ, გამოყენებულ უნდა იქნეს დიდი სიფრთხილით მათთვის ვისაც აქვს  (გულის შეგუბებული უკმარისობა) ან იმყოფება მისი განვითარების რისკის ქვეშ. </a:t>
            </a:r>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7498080" cy="778098"/>
          </a:xfrm>
        </p:spPr>
        <p:txBody>
          <a:bodyPr/>
          <a:lstStyle/>
          <a:p>
            <a:pPr algn="ctr"/>
            <a:r>
              <a:rPr lang="ka-GE" sz="3200" b="1" dirty="0" smtClean="0"/>
              <a:t>რეკომენდაციები</a:t>
            </a:r>
            <a:endParaRPr lang="en-US" sz="3200" dirty="0"/>
          </a:p>
        </p:txBody>
      </p:sp>
      <p:sp>
        <p:nvSpPr>
          <p:cNvPr id="3" name="Content Placeholder 2"/>
          <p:cNvSpPr>
            <a:spLocks noGrp="1"/>
          </p:cNvSpPr>
          <p:nvPr>
            <p:ph idx="1"/>
          </p:nvPr>
        </p:nvSpPr>
        <p:spPr>
          <a:xfrm>
            <a:off x="0" y="836712"/>
            <a:ext cx="9144000" cy="5472608"/>
          </a:xfrm>
        </p:spPr>
        <p:txBody>
          <a:bodyPr>
            <a:noAutofit/>
          </a:bodyPr>
          <a:lstStyle/>
          <a:p>
            <a:pPr>
              <a:buNone/>
            </a:pPr>
            <a:r>
              <a:rPr lang="ka-GE" sz="2600" dirty="0" smtClean="0"/>
              <a:t>  </a:t>
            </a:r>
            <a:r>
              <a:rPr lang="en-US" sz="2600" dirty="0" smtClean="0"/>
              <a:t>		სულფ</a:t>
            </a:r>
            <a:r>
              <a:rPr lang="ka-GE" sz="2600" dirty="0" smtClean="0"/>
              <a:t>ა</a:t>
            </a:r>
            <a:r>
              <a:rPr lang="en-US" sz="2600" dirty="0" smtClean="0"/>
              <a:t>ნილშარდოვანებ</a:t>
            </a:r>
            <a:r>
              <a:rPr lang="ka-GE" sz="2600" dirty="0" smtClean="0"/>
              <a:t>ი</a:t>
            </a:r>
            <a:r>
              <a:rPr lang="en-US" sz="2600" dirty="0" smtClean="0"/>
              <a:t> </a:t>
            </a:r>
            <a:r>
              <a:rPr lang="ka-GE" sz="2600" dirty="0" smtClean="0"/>
              <a:t>-</a:t>
            </a:r>
            <a:r>
              <a:rPr lang="en-US" sz="2600" dirty="0" smtClean="0"/>
              <a:t>  წარმოადგენს ინსულინის სეკრეციის კიდევ ერთ მასტიმულირებელ საშუალებას და ინსულინმ</a:t>
            </a:r>
            <a:r>
              <a:rPr lang="ka-GE" sz="2600" dirty="0" smtClean="0"/>
              <a:t>ა</a:t>
            </a:r>
            <a:r>
              <a:rPr lang="en-US" sz="2600" dirty="0" smtClean="0"/>
              <a:t> შეიძლება გამოიწვიოს ჰიპოგლიკემია.</a:t>
            </a:r>
            <a:endParaRPr lang="ka-GE" sz="2600" dirty="0" smtClean="0"/>
          </a:p>
          <a:p>
            <a:pPr>
              <a:buNone/>
            </a:pPr>
            <a:r>
              <a:rPr lang="en-US" sz="2600" dirty="0" smtClean="0"/>
              <a:t> </a:t>
            </a:r>
            <a:r>
              <a:rPr lang="ka-GE" sz="2600" dirty="0" smtClean="0"/>
              <a:t>     </a:t>
            </a:r>
            <a:r>
              <a:rPr lang="en-US" sz="2600" dirty="0" smtClean="0"/>
              <a:t>ინსულინის გამოყენებისას აუცილებელია, რომ პაციენტებს ან მათ მომვლელებს ჰქონდეთ კარგ</a:t>
            </a:r>
            <a:r>
              <a:rPr lang="ka-GE" sz="2600" dirty="0" smtClean="0"/>
              <a:t>ი</a:t>
            </a:r>
            <a:r>
              <a:rPr lang="en-US" sz="2600" dirty="0" smtClean="0"/>
              <a:t> მხედველობა, ნორმალური მოტორიკა დ</a:t>
            </a:r>
            <a:r>
              <a:rPr lang="ka-GE" sz="2600" dirty="0" smtClean="0"/>
              <a:t>ა</a:t>
            </a:r>
            <a:r>
              <a:rPr lang="en-US" sz="2600" dirty="0" smtClean="0"/>
              <a:t> კოგნიტიური უნარები.</a:t>
            </a:r>
            <a:endParaRPr lang="ka-GE" sz="2600" dirty="0" smtClean="0"/>
          </a:p>
          <a:p>
            <a:pPr>
              <a:buNone/>
            </a:pPr>
            <a:r>
              <a:rPr lang="ka-GE" sz="2600" dirty="0" smtClean="0"/>
              <a:t>   </a:t>
            </a:r>
            <a:r>
              <a:rPr lang="en-US" sz="2600" dirty="0" smtClean="0"/>
              <a:t> DPP-4-ის ინჰიბიტორებს (დიპეპტიდილპეპტიდაზას IV ინჰიბიტორებს) აქვს მცირე  გვერდითი მოვლენები, მაგრამ მათი ფასი შეიძლება მიუღებელი იყ</a:t>
            </a:r>
            <a:r>
              <a:rPr lang="ka-GE" sz="2600" dirty="0" smtClean="0"/>
              <a:t>ო</a:t>
            </a:r>
            <a:r>
              <a:rPr lang="en-US" sz="2600" dirty="0" smtClean="0"/>
              <a:t>ს.</a:t>
            </a:r>
            <a:endParaRPr lang="ka-GE" sz="2600" dirty="0" smtClean="0"/>
          </a:p>
          <a:p>
            <a:pPr>
              <a:buNone/>
            </a:pPr>
            <a:r>
              <a:rPr lang="en-US" sz="2600" dirty="0" smtClean="0"/>
              <a:t> 	</a:t>
            </a:r>
            <a:r>
              <a:rPr lang="en-US" sz="2600" dirty="0" err="1" smtClean="0"/>
              <a:t>იგივე</a:t>
            </a:r>
            <a:r>
              <a:rPr lang="en-US" sz="2600" dirty="0" smtClean="0"/>
              <a:t> ეხება GLP-1-ის (გლუკაგონის მსგავსი პეპტიდი) აგონ</a:t>
            </a:r>
            <a:r>
              <a:rPr lang="ka-GE" sz="2600" dirty="0" smtClean="0"/>
              <a:t>ი</a:t>
            </a:r>
            <a:r>
              <a:rPr lang="en-US" sz="2600" dirty="0" smtClean="0"/>
              <a:t>სტებს.</a:t>
            </a:r>
          </a:p>
          <a:p>
            <a:endParaRPr lang="en-US" sz="2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88640"/>
            <a:ext cx="7498080" cy="922114"/>
          </a:xfrm>
        </p:spPr>
        <p:txBody>
          <a:bodyPr/>
          <a:lstStyle/>
          <a:p>
            <a:pPr algn="ctr"/>
            <a:r>
              <a:rPr lang="ka-GE" sz="3200" b="1" dirty="0" smtClean="0"/>
              <a:t>რეკომენდაციები</a:t>
            </a:r>
            <a:endParaRPr lang="en-US" sz="3200" dirty="0"/>
          </a:p>
        </p:txBody>
      </p:sp>
      <p:sp>
        <p:nvSpPr>
          <p:cNvPr id="3" name="Content Placeholder 2"/>
          <p:cNvSpPr>
            <a:spLocks noGrp="1"/>
          </p:cNvSpPr>
          <p:nvPr>
            <p:ph idx="1"/>
          </p:nvPr>
        </p:nvSpPr>
        <p:spPr>
          <a:xfrm>
            <a:off x="683568" y="1124744"/>
            <a:ext cx="8250120" cy="5733256"/>
          </a:xfrm>
        </p:spPr>
        <p:txBody>
          <a:bodyPr>
            <a:normAutofit/>
          </a:bodyPr>
          <a:lstStyle/>
          <a:p>
            <a:pPr>
              <a:buNone/>
            </a:pPr>
            <a:r>
              <a:rPr lang="ka-GE" sz="2800" dirty="0" smtClean="0"/>
              <a:t>		</a:t>
            </a:r>
            <a:r>
              <a:rPr lang="en-US" sz="2800" dirty="0" smtClean="0"/>
              <a:t>მოხუცებულებში აუცილებელია აგრეთვე, დიაბეტის გართულებების სკრინინგის ინდივიდუალიზებ</a:t>
            </a:r>
            <a:r>
              <a:rPr lang="ka-GE" sz="2800" dirty="0" smtClean="0"/>
              <a:t>ა</a:t>
            </a:r>
            <a:r>
              <a:rPr lang="en-US" sz="2800" dirty="0" smtClean="0"/>
              <a:t>. </a:t>
            </a:r>
            <a:endParaRPr lang="ka-GE" sz="2800" dirty="0" smtClean="0"/>
          </a:p>
          <a:p>
            <a:pPr>
              <a:buNone/>
            </a:pPr>
            <a:r>
              <a:rPr lang="ka-GE" sz="2800" dirty="0" smtClean="0"/>
              <a:t>       </a:t>
            </a:r>
            <a:r>
              <a:rPr lang="en-US" sz="2800" dirty="0" smtClean="0"/>
              <a:t>განსაკუთრებული ყურადღება უნდა მიექცეს გართულებებს, რომლებიც შეიძლება განვითარდეს დროის მოკლე პერიოდებში და/ან იმ გართულებებს, რომლებიც მნიშვნელოვნად აუარესებს ფუნქციურ მდგომარეობას, როგორიცაა მხედველობის გაუარესება და გართულებები ქვედა კიდურებზ</a:t>
            </a:r>
            <a:r>
              <a:rPr lang="ka-GE" sz="2800" dirty="0" smtClean="0"/>
              <a:t>ე</a:t>
            </a:r>
            <a:r>
              <a:rPr lang="en-US" sz="2800" dirty="0" smtClean="0"/>
              <a:t>.</a:t>
            </a:r>
          </a:p>
          <a:p>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0839843_10152664355887912_1916326743_o.jpg"/>
          <p:cNvPicPr>
            <a:picLocks noGrp="1" noChangeAspect="1"/>
          </p:cNvPicPr>
          <p:nvPr>
            <p:ph idx="1"/>
          </p:nvPr>
        </p:nvPicPr>
        <p:blipFill>
          <a:blip r:embed="rId2" cstate="print"/>
          <a:stretch>
            <a:fillRect/>
          </a:stretch>
        </p:blipFill>
        <p:spPr>
          <a:xfrm>
            <a:off x="65583" y="620688"/>
            <a:ext cx="8978360" cy="5904656"/>
          </a:xfrm>
        </p:spPr>
        <p:style>
          <a:lnRef idx="2">
            <a:schemeClr val="accent5"/>
          </a:lnRef>
          <a:fillRef idx="1">
            <a:schemeClr val="lt1"/>
          </a:fillRef>
          <a:effectRef idx="0">
            <a:schemeClr val="accent5"/>
          </a:effectRef>
          <a:fontRef idx="minor">
            <a:schemeClr val="dk1"/>
          </a:fontRef>
        </p:style>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608" y="274320"/>
            <a:ext cx="7890080" cy="6035000"/>
          </a:xfrm>
        </p:spPr>
        <p:txBody>
          <a:bodyPr/>
          <a:lstStyle/>
          <a:p>
            <a:pPr algn="ctr"/>
            <a:r>
              <a:rPr lang="ka-GE" dirty="0" smtClean="0"/>
              <a:t>გმადლობთ ყურადღებისთვის</a:t>
            </a:r>
            <a:endParaRPr lang="en-US" dirty="0"/>
          </a:p>
        </p:txBody>
      </p:sp>
      <p:pic>
        <p:nvPicPr>
          <p:cNvPr id="2050" name="Picture 2" descr="C:\Users\User\Desktop\enmedic.jpg"/>
          <p:cNvPicPr>
            <a:picLocks noChangeAspect="1" noChangeArrowheads="1"/>
          </p:cNvPicPr>
          <p:nvPr/>
        </p:nvPicPr>
        <p:blipFill>
          <a:blip r:embed="rId2" cstate="print"/>
          <a:srcRect/>
          <a:stretch>
            <a:fillRect/>
          </a:stretch>
        </p:blipFill>
        <p:spPr bwMode="auto">
          <a:xfrm>
            <a:off x="5436096" y="260648"/>
            <a:ext cx="3312368" cy="165618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88640"/>
            <a:ext cx="7498080" cy="936104"/>
          </a:xfrm>
        </p:spPr>
        <p:txBody>
          <a:bodyPr>
            <a:normAutofit/>
          </a:bodyPr>
          <a:lstStyle/>
          <a:p>
            <a:pPr algn="ctr"/>
            <a:r>
              <a:rPr lang="en-US" sz="3200" b="1" dirty="0" err="1" smtClean="0"/>
              <a:t>სკოლა</a:t>
            </a:r>
            <a:r>
              <a:rPr lang="en-US" sz="3200" b="1" dirty="0" smtClean="0"/>
              <a:t> </a:t>
            </a:r>
            <a:r>
              <a:rPr lang="en-US" sz="3200" b="1" dirty="0" err="1" smtClean="0"/>
              <a:t>და</a:t>
            </a:r>
            <a:r>
              <a:rPr lang="en-US" sz="3200" b="1" dirty="0" smtClean="0"/>
              <a:t> </a:t>
            </a:r>
            <a:r>
              <a:rPr lang="en-US" sz="3200" b="1" dirty="0" err="1" smtClean="0"/>
              <a:t>საბავშვო</a:t>
            </a:r>
            <a:r>
              <a:rPr lang="en-US" sz="3200" b="1" dirty="0" smtClean="0"/>
              <a:t> </a:t>
            </a:r>
            <a:r>
              <a:rPr lang="en-US" sz="3200" b="1" dirty="0" err="1" smtClean="0"/>
              <a:t>ბაღი</a:t>
            </a:r>
            <a:endParaRPr lang="en-US" sz="3200" b="1" dirty="0"/>
          </a:p>
        </p:txBody>
      </p:sp>
      <p:sp>
        <p:nvSpPr>
          <p:cNvPr id="3" name="Content Placeholder 2"/>
          <p:cNvSpPr>
            <a:spLocks noGrp="1"/>
          </p:cNvSpPr>
          <p:nvPr>
            <p:ph idx="1"/>
          </p:nvPr>
        </p:nvSpPr>
        <p:spPr>
          <a:xfrm>
            <a:off x="899592" y="1196752"/>
            <a:ext cx="8034096" cy="5472608"/>
          </a:xfrm>
        </p:spPr>
        <p:txBody>
          <a:bodyPr>
            <a:normAutofit/>
          </a:bodyPr>
          <a:lstStyle/>
          <a:p>
            <a:endParaRPr lang="ka-GE" sz="2800" dirty="0" smtClean="0"/>
          </a:p>
          <a:p>
            <a:pPr>
              <a:buNone/>
            </a:pPr>
            <a:r>
              <a:rPr lang="ka-GE" sz="2800" dirty="0" smtClean="0"/>
              <a:t> </a:t>
            </a:r>
          </a:p>
          <a:p>
            <a:pPr>
              <a:buFont typeface="Wingdings" pitchFamily="2" charset="2"/>
              <a:buChar char="Ø"/>
            </a:pPr>
            <a:r>
              <a:rPr lang="ka-GE" sz="2800" dirty="0" smtClean="0"/>
              <a:t> </a:t>
            </a:r>
            <a:r>
              <a:rPr lang="en-US" sz="2800" dirty="0" smtClean="0"/>
              <a:t>ვინაიდან ბავშვი დღის უმეტეს ნაწილს სკოლაში ან საბავშვო ბაღში ატარებს დიდი მნიშვნელობა ენიჭება შესაბამისი პერსონალის განსწავლა</a:t>
            </a:r>
            <a:r>
              <a:rPr lang="ka-GE" sz="2800" dirty="0" smtClean="0"/>
              <a:t>ს</a:t>
            </a:r>
            <a:r>
              <a:rPr lang="en-US" sz="2800" dirty="0" smtClean="0"/>
              <a:t>.</a:t>
            </a:r>
          </a:p>
          <a:p>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ka-GE" b="1" dirty="0" smtClean="0">
                <a:solidFill>
                  <a:schemeClr val="accent3">
                    <a:lumMod val="75000"/>
                  </a:schemeClr>
                </a:solidFill>
              </a:rPr>
              <a:t>	</a:t>
            </a:r>
          </a:p>
          <a:p>
            <a:pPr algn="ctr">
              <a:buNone/>
            </a:pPr>
            <a:r>
              <a:rPr lang="en-US" b="1" dirty="0" err="1" smtClean="0">
                <a:solidFill>
                  <a:schemeClr val="accent3">
                    <a:lumMod val="75000"/>
                  </a:schemeClr>
                </a:solidFill>
              </a:rPr>
              <a:t>პედიატრიული</a:t>
            </a:r>
            <a:r>
              <a:rPr lang="en-US" b="1" dirty="0" smtClean="0">
                <a:solidFill>
                  <a:schemeClr val="accent3">
                    <a:lumMod val="75000"/>
                  </a:schemeClr>
                </a:solidFill>
              </a:rPr>
              <a:t> </a:t>
            </a:r>
            <a:r>
              <a:rPr lang="en-US" b="1" dirty="0" err="1" smtClean="0">
                <a:solidFill>
                  <a:schemeClr val="accent3">
                    <a:lumMod val="75000"/>
                  </a:schemeClr>
                </a:solidFill>
              </a:rPr>
              <a:t>ჯანმრთელობის</a:t>
            </a:r>
            <a:r>
              <a:rPr lang="en-US" b="1" dirty="0" smtClean="0">
                <a:solidFill>
                  <a:schemeClr val="accent3">
                    <a:lumMod val="75000"/>
                  </a:schemeClr>
                </a:solidFill>
              </a:rPr>
              <a:t> </a:t>
            </a:r>
            <a:r>
              <a:rPr lang="en-US" b="1" dirty="0" err="1" smtClean="0">
                <a:solidFill>
                  <a:schemeClr val="accent3">
                    <a:lumMod val="75000"/>
                  </a:schemeClr>
                </a:solidFill>
              </a:rPr>
              <a:t>დაცვის</a:t>
            </a:r>
            <a:r>
              <a:rPr lang="en-US" b="1" dirty="0" smtClean="0">
                <a:solidFill>
                  <a:schemeClr val="accent3">
                    <a:lumMod val="75000"/>
                  </a:schemeClr>
                </a:solidFill>
              </a:rPr>
              <a:t> </a:t>
            </a:r>
            <a:r>
              <a:rPr lang="en-US" b="1" dirty="0" err="1" smtClean="0">
                <a:solidFill>
                  <a:schemeClr val="accent3">
                    <a:lumMod val="75000"/>
                  </a:schemeClr>
                </a:solidFill>
              </a:rPr>
              <a:t>სისტემიდან</a:t>
            </a:r>
            <a:r>
              <a:rPr lang="en-US" b="1" dirty="0" smtClean="0">
                <a:solidFill>
                  <a:schemeClr val="accent3">
                    <a:lumMod val="75000"/>
                  </a:schemeClr>
                </a:solidFill>
              </a:rPr>
              <a:t> </a:t>
            </a:r>
            <a:r>
              <a:rPr lang="en-US" b="1" dirty="0" err="1" smtClean="0">
                <a:solidFill>
                  <a:schemeClr val="accent3">
                    <a:lumMod val="75000"/>
                  </a:schemeClr>
                </a:solidFill>
              </a:rPr>
              <a:t>ზრდასრული</a:t>
            </a:r>
            <a:r>
              <a:rPr lang="en-US" b="1" dirty="0" smtClean="0">
                <a:solidFill>
                  <a:schemeClr val="accent3">
                    <a:lumMod val="75000"/>
                  </a:schemeClr>
                </a:solidFill>
              </a:rPr>
              <a:t> </a:t>
            </a:r>
            <a:r>
              <a:rPr lang="en-US" b="1" dirty="0" err="1" smtClean="0">
                <a:solidFill>
                  <a:schemeClr val="accent3">
                    <a:lumMod val="75000"/>
                  </a:schemeClr>
                </a:solidFill>
              </a:rPr>
              <a:t>ადამიანის</a:t>
            </a:r>
            <a:r>
              <a:rPr lang="en-US" b="1" dirty="0" smtClean="0">
                <a:solidFill>
                  <a:schemeClr val="accent3">
                    <a:lumMod val="75000"/>
                  </a:schemeClr>
                </a:solidFill>
              </a:rPr>
              <a:t>  </a:t>
            </a:r>
            <a:r>
              <a:rPr lang="en-US" b="1" dirty="0" err="1" smtClean="0">
                <a:solidFill>
                  <a:schemeClr val="accent3">
                    <a:lumMod val="75000"/>
                  </a:schemeClr>
                </a:solidFill>
              </a:rPr>
              <a:t>ჯანმრთელობის</a:t>
            </a:r>
            <a:r>
              <a:rPr lang="en-US" b="1" dirty="0" smtClean="0">
                <a:solidFill>
                  <a:schemeClr val="accent3">
                    <a:lumMod val="75000"/>
                  </a:schemeClr>
                </a:solidFill>
              </a:rPr>
              <a:t> </a:t>
            </a:r>
            <a:r>
              <a:rPr lang="en-US" b="1" dirty="0" err="1" smtClean="0">
                <a:solidFill>
                  <a:schemeClr val="accent3">
                    <a:lumMod val="75000"/>
                  </a:schemeClr>
                </a:solidFill>
              </a:rPr>
              <a:t>დაცვის</a:t>
            </a:r>
            <a:r>
              <a:rPr lang="en-US" b="1" dirty="0" smtClean="0">
                <a:solidFill>
                  <a:schemeClr val="accent3">
                    <a:lumMod val="75000"/>
                  </a:schemeClr>
                </a:solidFill>
              </a:rPr>
              <a:t> </a:t>
            </a:r>
            <a:r>
              <a:rPr lang="en-US" b="1" dirty="0" err="1" smtClean="0">
                <a:solidFill>
                  <a:schemeClr val="accent3">
                    <a:lumMod val="75000"/>
                  </a:schemeClr>
                </a:solidFill>
              </a:rPr>
              <a:t>სისტემაზე</a:t>
            </a:r>
            <a:r>
              <a:rPr lang="en-US" b="1" dirty="0" smtClean="0">
                <a:solidFill>
                  <a:schemeClr val="accent3">
                    <a:lumMod val="75000"/>
                  </a:schemeClr>
                </a:solidFill>
              </a:rPr>
              <a:t> </a:t>
            </a:r>
            <a:r>
              <a:rPr lang="en-US" b="1" dirty="0" err="1" smtClean="0">
                <a:solidFill>
                  <a:schemeClr val="accent3">
                    <a:lumMod val="75000"/>
                  </a:schemeClr>
                </a:solidFill>
              </a:rPr>
              <a:t>გადასვლის</a:t>
            </a:r>
            <a:endParaRPr lang="ka-GE" b="1" dirty="0" smtClean="0">
              <a:solidFill>
                <a:schemeClr val="accent3">
                  <a:lumMod val="75000"/>
                </a:schemeClr>
              </a:solidFill>
            </a:endParaRPr>
          </a:p>
          <a:p>
            <a:pPr algn="ctr">
              <a:buNone/>
            </a:pPr>
            <a:r>
              <a:rPr lang="en-US" b="1" dirty="0" err="1" smtClean="0">
                <a:solidFill>
                  <a:schemeClr val="accent3">
                    <a:lumMod val="75000"/>
                  </a:schemeClr>
                </a:solidFill>
              </a:rPr>
              <a:t>რეკომენდაციები</a:t>
            </a:r>
            <a:endParaRPr lang="en-US" b="1" dirty="0" smtClean="0">
              <a:solidFill>
                <a:schemeClr val="accent3">
                  <a:lumMod val="75000"/>
                </a:schemeClr>
              </a:solidFill>
            </a:endParaRPr>
          </a:p>
          <a:p>
            <a:pPr algn="ct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06090"/>
          </a:xfrm>
        </p:spPr>
        <p:txBody>
          <a:bodyPr>
            <a:normAutofit fontScale="90000"/>
          </a:bodyPr>
          <a:lstStyle/>
          <a:p>
            <a:pPr algn="ctr"/>
            <a:r>
              <a:rPr lang="ka-GE" sz="3600" b="1" dirty="0" smtClean="0"/>
              <a:t/>
            </a:r>
            <a:br>
              <a:rPr lang="ka-GE" sz="3600" b="1" dirty="0" smtClean="0"/>
            </a:br>
            <a:r>
              <a:rPr lang="en-US" sz="3600" b="1" dirty="0" err="1" smtClean="0"/>
              <a:t>რეკომენდაციები</a:t>
            </a:r>
            <a:r>
              <a:rPr lang="en-US" dirty="0" smtClean="0"/>
              <a:t/>
            </a:r>
            <a:br>
              <a:rPr lang="en-US" dirty="0" smtClean="0"/>
            </a:br>
            <a:endParaRPr lang="en-US" dirty="0"/>
          </a:p>
        </p:txBody>
      </p:sp>
      <p:sp>
        <p:nvSpPr>
          <p:cNvPr id="3" name="Content Placeholder 2"/>
          <p:cNvSpPr>
            <a:spLocks noGrp="1"/>
          </p:cNvSpPr>
          <p:nvPr>
            <p:ph idx="1"/>
          </p:nvPr>
        </p:nvSpPr>
        <p:spPr>
          <a:xfrm>
            <a:off x="395536" y="1124744"/>
            <a:ext cx="8748464" cy="5544616"/>
          </a:xfrm>
        </p:spPr>
        <p:txBody>
          <a:bodyPr>
            <a:noAutofit/>
          </a:bodyPr>
          <a:lstStyle/>
          <a:p>
            <a:pPr>
              <a:buFont typeface="Wingdings" pitchFamily="2" charset="2"/>
              <a:buChar char="Ø"/>
            </a:pPr>
            <a:r>
              <a:rPr lang="en-US" sz="2400" dirty="0" smtClean="0"/>
              <a:t>  სამედიცინო პერსონალმა და ოჯახმა ბავშვი უნდა მოამზადონ მისი განვითარების ახალი პერიოდისთვი</a:t>
            </a:r>
            <a:r>
              <a:rPr lang="ka-GE" sz="2400" dirty="0" smtClean="0"/>
              <a:t>ს</a:t>
            </a:r>
            <a:r>
              <a:rPr lang="en-US" sz="2400" dirty="0" smtClean="0"/>
              <a:t> (პუბერტატული პერიოდი) სულ მცირე, 1 წლით ადრე.  </a:t>
            </a:r>
          </a:p>
          <a:p>
            <a:pPr>
              <a:buFont typeface="Wingdings" pitchFamily="2" charset="2"/>
              <a:buChar char="Ø"/>
            </a:pPr>
            <a:r>
              <a:rPr lang="en-US" sz="2400" dirty="0" smtClean="0"/>
              <a:t>    პედიატრებმა  მოზარდებს უნდა მიუთითონ შესაბამის საინფორმაციო წყაროებზ</a:t>
            </a:r>
            <a:r>
              <a:rPr lang="ka-GE" sz="2400" dirty="0" smtClean="0"/>
              <a:t>ე</a:t>
            </a:r>
            <a:r>
              <a:rPr lang="en-US" sz="2400" dirty="0" smtClean="0"/>
              <a:t>.</a:t>
            </a:r>
          </a:p>
          <a:p>
            <a:pPr>
              <a:buNone/>
            </a:pPr>
            <a:r>
              <a:rPr lang="en-US" sz="2400" dirty="0" smtClean="0"/>
              <a:t> </a:t>
            </a:r>
          </a:p>
          <a:p>
            <a:pPr>
              <a:buNone/>
            </a:pPr>
            <a:r>
              <a:rPr lang="ka-GE" sz="2400" dirty="0" smtClean="0"/>
              <a:t>		</a:t>
            </a:r>
            <a:r>
              <a:rPr lang="en-US" sz="2400" dirty="0" smtClean="0"/>
              <a:t>მშობლების პასუხისმგებლობა დიაბეტი</a:t>
            </a:r>
            <a:r>
              <a:rPr lang="ka-GE" sz="2400" dirty="0" smtClean="0"/>
              <a:t>ს</a:t>
            </a:r>
            <a:r>
              <a:rPr lang="en-US" sz="2400" dirty="0" smtClean="0"/>
              <a:t> მკურნალობასა და კონტროლზე თანდათან სუ</a:t>
            </a:r>
            <a:r>
              <a:rPr lang="ka-GE" sz="2400" dirty="0" smtClean="0"/>
              <a:t>ს</a:t>
            </a:r>
            <a:r>
              <a:rPr lang="en-US" sz="2400" dirty="0" smtClean="0"/>
              <a:t>ტდება;  ამ პერიოდშ</a:t>
            </a:r>
            <a:r>
              <a:rPr lang="ka-GE" sz="2400" dirty="0" smtClean="0"/>
              <a:t>ი</a:t>
            </a:r>
            <a:r>
              <a:rPr lang="en-US" sz="2400" dirty="0" smtClean="0"/>
              <a:t>, ახალგაზრდები ტოვებენ მშობლების სახლს და სრული პასუხისმგებლობა უნდა აიღონ დიაბეტის კონტროლზე, მათ შორის საკუთარი თავის მოვლის მთელ რიგ ასპექტზე, ექიმთან ვიზიტების დანიშვნაზე და საკუთარი ჯანმრთელობის დაცვის დაფინანსირებაზ</a:t>
            </a:r>
            <a:r>
              <a:rPr lang="ka-GE" sz="2400" dirty="0" smtClean="0"/>
              <a:t>ე.</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lstStyle/>
          <a:p>
            <a:pPr algn="ctr"/>
            <a:r>
              <a:rPr lang="en-US" sz="3200" b="1" dirty="0" err="1" smtClean="0"/>
              <a:t>რეკომენდაციები</a:t>
            </a:r>
            <a:endParaRPr lang="en-US" sz="3200" dirty="0"/>
          </a:p>
        </p:txBody>
      </p:sp>
      <p:sp>
        <p:nvSpPr>
          <p:cNvPr id="3" name="Content Placeholder 2"/>
          <p:cNvSpPr>
            <a:spLocks noGrp="1"/>
          </p:cNvSpPr>
          <p:nvPr>
            <p:ph idx="1"/>
          </p:nvPr>
        </p:nvSpPr>
        <p:spPr>
          <a:xfrm>
            <a:off x="1259632" y="1124744"/>
            <a:ext cx="7674056" cy="5328592"/>
          </a:xfrm>
        </p:spPr>
        <p:txBody>
          <a:bodyPr>
            <a:normAutofit fontScale="92500" lnSpcReduction="10000"/>
          </a:bodyPr>
          <a:lstStyle/>
          <a:p>
            <a:pPr>
              <a:buNone/>
            </a:pPr>
            <a:r>
              <a:rPr lang="ka-GE" sz="2800" dirty="0" smtClean="0"/>
              <a:t>		</a:t>
            </a:r>
          </a:p>
          <a:p>
            <a:pPr>
              <a:buNone/>
            </a:pPr>
            <a:r>
              <a:rPr lang="ka-GE" sz="2800" dirty="0" smtClean="0"/>
              <a:t>		</a:t>
            </a:r>
            <a:r>
              <a:rPr lang="en-US" sz="2800" dirty="0" smtClean="0"/>
              <a:t>აღნიშნული ხარვეზის გარდა ეს პერიოდი ხასიათდება აგრეთვე, გლიკემიური კონტროლის დარღვევით, იზრდება მწვავე გართულებების, ფსიქო-სოციალურ-ემოციურ-ქცევითი პრობლემების გაჩენის სიხშირე და ვითარდება ქრონიკულ</a:t>
            </a:r>
            <a:r>
              <a:rPr lang="ka-GE" sz="2800" dirty="0" smtClean="0"/>
              <a:t>ი</a:t>
            </a:r>
            <a:r>
              <a:rPr lang="en-US" sz="2800" dirty="0" smtClean="0"/>
              <a:t> გართულებები</a:t>
            </a:r>
            <a:r>
              <a:rPr lang="ka-GE" sz="2800" dirty="0" smtClean="0"/>
              <a:t>.</a:t>
            </a:r>
          </a:p>
          <a:p>
            <a:pPr>
              <a:buNone/>
            </a:pPr>
            <a:r>
              <a:rPr lang="ka-GE" sz="2800" dirty="0" smtClean="0"/>
              <a:t>		</a:t>
            </a:r>
            <a:r>
              <a:rPr lang="en-US" sz="2800" dirty="0" smtClean="0"/>
              <a:t>აქედან გამომდინარე მნიშვნელოვანი</a:t>
            </a:r>
            <a:r>
              <a:rPr lang="ka-GE" sz="2800" dirty="0" smtClean="0"/>
              <a:t>ა</a:t>
            </a:r>
            <a:r>
              <a:rPr lang="en-US" sz="2800" dirty="0" smtClean="0"/>
              <a:t>  ახალგაზრდების თანდათანობითი გადასვლა პედიატრიულიდან ზრდასრული ადამიანის ჯანმრთელობის დაცვაზე. ამ პროცესის გასაადვილებლად შემუშავებულია პროგრამებ</a:t>
            </a:r>
            <a:r>
              <a:rPr lang="ka-GE" sz="2800" dirty="0" smtClean="0"/>
              <a:t>ი</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850106"/>
          </a:xfrm>
        </p:spPr>
        <p:txBody>
          <a:bodyPr>
            <a:normAutofit/>
          </a:bodyPr>
          <a:lstStyle/>
          <a:p>
            <a:pPr algn="ctr"/>
            <a:r>
              <a:rPr lang="ka-GE" sz="3200" b="1" dirty="0" smtClean="0"/>
              <a:t>შაქრიანი დიაბეტი ტიპი 2</a:t>
            </a:r>
            <a:endParaRPr lang="en-US" sz="3200" b="1" dirty="0"/>
          </a:p>
        </p:txBody>
      </p:sp>
      <p:sp>
        <p:nvSpPr>
          <p:cNvPr id="3" name="Content Placeholder 2"/>
          <p:cNvSpPr>
            <a:spLocks noGrp="1"/>
          </p:cNvSpPr>
          <p:nvPr>
            <p:ph idx="1"/>
          </p:nvPr>
        </p:nvSpPr>
        <p:spPr>
          <a:xfrm>
            <a:off x="827584" y="1268760"/>
            <a:ext cx="8106104" cy="5328592"/>
          </a:xfrm>
        </p:spPr>
        <p:txBody>
          <a:bodyPr>
            <a:normAutofit/>
          </a:bodyPr>
          <a:lstStyle/>
          <a:p>
            <a:pPr>
              <a:buNone/>
            </a:pPr>
            <a:r>
              <a:rPr lang="ka-GE" sz="2800" dirty="0" smtClean="0"/>
              <a:t>		</a:t>
            </a:r>
            <a:r>
              <a:rPr lang="en-US" sz="2800" dirty="0" smtClean="0"/>
              <a:t>ახლახან დაავადებათა კონტროლის და პროფილაქტიკის ცენტრ</a:t>
            </a:r>
            <a:r>
              <a:rPr lang="ka-GE" sz="2800" dirty="0" smtClean="0"/>
              <a:t>მა</a:t>
            </a:r>
            <a:r>
              <a:rPr lang="en-US" sz="2800" dirty="0" smtClean="0"/>
              <a:t>, აშშ გამოაქვეყნა  ტიპი 2 დიაბეტის გავრცელების სიხშირის პროგნოზი, საძიებო მონაცემთა ბაზის გამოყენებით. თუ გავითვალისწინებთ ყოველწლიურ 2.3%-იან ზრდას, 40 წელიწადში დიაბეტის გავრცელების სიხშირე 20 წლამდე ასაკობრივ ჯგუფში გა</a:t>
            </a:r>
            <a:r>
              <a:rPr lang="ka-GE" sz="2800" dirty="0" smtClean="0"/>
              <a:t>ი</a:t>
            </a:r>
            <a:r>
              <a:rPr lang="en-US" sz="2800" dirty="0" smtClean="0"/>
              <a:t>ზრდება ოთხჯერ. თუ მხედველობაში მივიღებთ ამჟამინდელ ჭარბწონიანობ</a:t>
            </a:r>
            <a:r>
              <a:rPr lang="ka-GE" sz="2800" dirty="0" smtClean="0"/>
              <a:t>ი</a:t>
            </a:r>
            <a:r>
              <a:rPr lang="en-US" sz="2800" dirty="0" smtClean="0"/>
              <a:t>ს ეპიდემიას, ბავშვებში  ტიპი 1 და ტიპი 2 დიაბეტის გარჩევა ძნელი ხდება.</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txBody>
          <a:bodyPr>
            <a:normAutofit/>
          </a:bodyPr>
          <a:lstStyle/>
          <a:p>
            <a:pPr algn="ctr"/>
            <a:r>
              <a:rPr lang="ka-GE" sz="3200" b="1" dirty="0" smtClean="0"/>
              <a:t>შაქრიანი დიაბეტი ტიპი 2</a:t>
            </a:r>
            <a:endParaRPr lang="en-US" sz="3200" dirty="0"/>
          </a:p>
        </p:txBody>
      </p:sp>
      <p:sp>
        <p:nvSpPr>
          <p:cNvPr id="3" name="Content Placeholder 2"/>
          <p:cNvSpPr>
            <a:spLocks noGrp="1"/>
          </p:cNvSpPr>
          <p:nvPr>
            <p:ph idx="1"/>
          </p:nvPr>
        </p:nvSpPr>
        <p:spPr>
          <a:xfrm>
            <a:off x="899592" y="1268760"/>
            <a:ext cx="8034096" cy="5256584"/>
          </a:xfrm>
        </p:spPr>
        <p:txBody>
          <a:bodyPr>
            <a:normAutofit/>
          </a:bodyPr>
          <a:lstStyle/>
          <a:p>
            <a:pPr>
              <a:buNone/>
            </a:pPr>
            <a:r>
              <a:rPr lang="ka-GE" sz="2800" dirty="0" smtClean="0"/>
              <a:t>		</a:t>
            </a:r>
            <a:r>
              <a:rPr lang="en-US" sz="2800" dirty="0" smtClean="0"/>
              <a:t>აუტოანტიგენები, ასევე კეტოაციდოზი შეიძლება გამოვლინდეს მრავალ პაციენტში ტიპი 2 დიაბეტის ნიშან-თვისებებით (ჭარბი წონისა და აკანტოკერატოდერმიის ჩათვლი</a:t>
            </a:r>
            <a:r>
              <a:rPr lang="ka-GE" sz="2800" dirty="0" smtClean="0"/>
              <a:t>თ</a:t>
            </a:r>
            <a:r>
              <a:rPr lang="en-US" sz="2800" dirty="0" smtClean="0"/>
              <a:t>). ასეთი გარჩევა დიაგნოსტირებისას მეტად მნიშვნელოვანია, რადგან  მკურნალობის სქემები, საგანმანათლებო მიდგომები, რჩევები კვების რეჟიმთან დაკავშირებით და შედეგები სრულიად განსხვავებულია ამ ორ დ</a:t>
            </a:r>
            <a:r>
              <a:rPr lang="ka-GE" sz="2800" dirty="0" smtClean="0"/>
              <a:t>ი</a:t>
            </a:r>
            <a:r>
              <a:rPr lang="en-US" sz="2800" dirty="0" smtClean="0"/>
              <a:t>აგნოზს შორის.</a:t>
            </a:r>
          </a:p>
          <a:p>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4082"/>
          </a:xfrm>
        </p:spPr>
        <p:txBody>
          <a:bodyPr>
            <a:normAutofit/>
          </a:bodyPr>
          <a:lstStyle/>
          <a:p>
            <a:pPr algn="ctr"/>
            <a:r>
              <a:rPr lang="ka-GE" sz="3200" b="1" dirty="0" smtClean="0"/>
              <a:t>შაქრიანი დიაბეტი ტიპი 2</a:t>
            </a:r>
            <a:endParaRPr lang="en-US" sz="3200" dirty="0"/>
          </a:p>
        </p:txBody>
      </p:sp>
      <p:sp>
        <p:nvSpPr>
          <p:cNvPr id="3" name="Content Placeholder 2"/>
          <p:cNvSpPr>
            <a:spLocks noGrp="1"/>
          </p:cNvSpPr>
          <p:nvPr>
            <p:ph idx="1"/>
          </p:nvPr>
        </p:nvSpPr>
        <p:spPr>
          <a:xfrm>
            <a:off x="395536" y="908720"/>
            <a:ext cx="8748464" cy="5949280"/>
          </a:xfrm>
        </p:spPr>
        <p:txBody>
          <a:bodyPr>
            <a:noAutofit/>
          </a:bodyPr>
          <a:lstStyle/>
          <a:p>
            <a:pPr>
              <a:lnSpc>
                <a:spcPct val="120000"/>
              </a:lnSpc>
              <a:buNone/>
            </a:pPr>
            <a:r>
              <a:rPr lang="ka-GE" sz="2300" dirty="0" smtClean="0"/>
              <a:t>		</a:t>
            </a:r>
            <a:r>
              <a:rPr lang="en-US" sz="2300" dirty="0" smtClean="0"/>
              <a:t>ტიპი 2 დიაბეტის დიაგნოზის დასმის დროს ხშირია გართულებების არსებობ</a:t>
            </a:r>
            <a:r>
              <a:rPr lang="ka-GE" sz="2300" dirty="0" smtClean="0"/>
              <a:t>ა</a:t>
            </a:r>
            <a:r>
              <a:rPr lang="en-US" sz="2300" dirty="0" smtClean="0"/>
              <a:t>. ამ დროისთვის საჭიროა არტერიული წნევის გაზომვა, ლიპიდური სპექტრის ანალიზი უზმოზე, ალბუმინის ექსკრეც</a:t>
            </a:r>
            <a:r>
              <a:rPr lang="ka-GE" sz="2300" dirty="0" smtClean="0"/>
              <a:t>ი</a:t>
            </a:r>
            <a:r>
              <a:rPr lang="en-US" sz="2300" dirty="0" smtClean="0"/>
              <a:t>ის შეფასება და ოფთალმოსკოპია გაფართოებულ გუგაზე. ამის შემდე</a:t>
            </a:r>
            <a:r>
              <a:rPr lang="ka-GE" sz="2300" dirty="0" smtClean="0"/>
              <a:t>გ</a:t>
            </a:r>
            <a:r>
              <a:rPr lang="en-US" sz="2300" dirty="0" smtClean="0"/>
              <a:t> ჰიპერტენზიის, დისლიპიდემიის, შარდში ალბუმინის  ექსკრეციის და რეტინოპათიის მკურნალობის გაიდლაინები  ტიპი 2 და ტიპი 1დიაბეტის შემთხვევაში ერთნაირია.  </a:t>
            </a:r>
            <a:endParaRPr lang="en-US" sz="23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1597</TotalTime>
  <Words>213</Words>
  <Application>Microsoft Office PowerPoint</Application>
  <PresentationFormat>Экран (4:3)</PresentationFormat>
  <Paragraphs>103</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Solstice</vt:lpstr>
      <vt:lpstr>Слайд 1</vt:lpstr>
      <vt:lpstr>თვითკონტროლი</vt:lpstr>
      <vt:lpstr>სკოლა და საბავშვო ბაღი</vt:lpstr>
      <vt:lpstr>Слайд 4</vt:lpstr>
      <vt:lpstr> რეკომენდაციები </vt:lpstr>
      <vt:lpstr>რეკომენდაციები</vt:lpstr>
      <vt:lpstr>შაქრიანი დიაბეტი ტიპი 2</vt:lpstr>
      <vt:lpstr>შაქრიანი დიაბეტი ტიპი 2</vt:lpstr>
      <vt:lpstr>შაქრიანი დიაბეტი ტიპი 2</vt:lpstr>
      <vt:lpstr>მონოგენური დიაბეტური სინდრომები</vt:lpstr>
      <vt:lpstr>მონოგენური დიაბეტური სინდრომები</vt:lpstr>
      <vt:lpstr>ჩასახვამდელი მეთვალყურეობა</vt:lpstr>
      <vt:lpstr>ჩასახვამდელი მეთვალყურეობა</vt:lpstr>
      <vt:lpstr> ჩასახვამდელი მეთვალყურეობა </vt:lpstr>
      <vt:lpstr>ჩასახვამდელი მეთვალყურეობა</vt:lpstr>
      <vt:lpstr>ჩასახვამდელი მეთვალყურეობა</vt:lpstr>
      <vt:lpstr>ჩასახვამდელი მეთვალყურეობა</vt:lpstr>
      <vt:lpstr>ჩასახვამდელი მეთვალყურეობა</vt:lpstr>
      <vt:lpstr>სამკურნალო საშუალებები,რომლებიც უკუნაჩვენებია ორსულობის დროს</vt:lpstr>
      <vt:lpstr>მოხუცებულები</vt:lpstr>
      <vt:lpstr>რეკომენდაციები</vt:lpstr>
      <vt:lpstr>რეკომენდაციები</vt:lpstr>
      <vt:lpstr>რეკომენდაციები</vt:lpstr>
      <vt:lpstr>რეკომენდაციები</vt:lpstr>
      <vt:lpstr>რეკომენდაციები</vt:lpstr>
      <vt:lpstr>რეკომენდაციები</vt:lpstr>
      <vt:lpstr>რეკომენდაციები</vt:lpstr>
      <vt:lpstr>Слайд 28</vt:lpstr>
      <vt:lpstr>გმადლობთ ყურადღებისთვის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goga</cp:lastModifiedBy>
  <cp:revision>83</cp:revision>
  <dcterms:created xsi:type="dcterms:W3CDTF">2014-12-10T17:40:55Z</dcterms:created>
  <dcterms:modified xsi:type="dcterms:W3CDTF">2014-12-16T02:02:24Z</dcterms:modified>
</cp:coreProperties>
</file>